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56" r:id="rId2"/>
    <p:sldId id="257" r:id="rId3"/>
    <p:sldId id="258" r:id="rId4"/>
    <p:sldId id="259" r:id="rId5"/>
    <p:sldId id="262" r:id="rId6"/>
    <p:sldId id="263" r:id="rId7"/>
    <p:sldId id="265" r:id="rId8"/>
    <p:sldId id="264" r:id="rId9"/>
    <p:sldId id="268" r:id="rId10"/>
    <p:sldId id="269" r:id="rId11"/>
    <p:sldId id="270" r:id="rId12"/>
    <p:sldId id="271" r:id="rId13"/>
    <p:sldId id="295" r:id="rId14"/>
    <p:sldId id="272" r:id="rId15"/>
    <p:sldId id="274" r:id="rId16"/>
    <p:sldId id="275" r:id="rId17"/>
    <p:sldId id="276" r:id="rId18"/>
    <p:sldId id="296" r:id="rId19"/>
    <p:sldId id="278" r:id="rId20"/>
    <p:sldId id="279" r:id="rId21"/>
    <p:sldId id="280" r:id="rId22"/>
    <p:sldId id="297" r:id="rId23"/>
    <p:sldId id="281" r:id="rId24"/>
    <p:sldId id="298" r:id="rId25"/>
    <p:sldId id="299" r:id="rId26"/>
    <p:sldId id="282" r:id="rId27"/>
    <p:sldId id="283" r:id="rId28"/>
    <p:sldId id="300" r:id="rId29"/>
    <p:sldId id="284" r:id="rId30"/>
    <p:sldId id="285" r:id="rId31"/>
    <p:sldId id="286" r:id="rId32"/>
    <p:sldId id="294" r:id="rId33"/>
    <p:sldId id="266" r:id="rId34"/>
  </p:sldIdLst>
  <p:sldSz cx="18288000" cy="10287000"/>
  <p:notesSz cx="6858000" cy="9144000"/>
  <p:embeddedFontLst>
    <p:embeddedFont>
      <p:font typeface="DM Sans" pitchFamily="2" charset="0"/>
      <p:regular r:id="rId36"/>
      <p:bold r:id="rId37"/>
      <p:italic r:id="rId38"/>
      <p:boldItalic r:id="rId39"/>
    </p:embeddedFont>
    <p:embeddedFont>
      <p:font typeface="HK Grotesk Bold" panose="020B0604020202020204" charset="0"/>
      <p:regular r:id="rId40"/>
    </p:embeddedFont>
    <p:embeddedFont>
      <p:font typeface="HK Grotesk Light" panose="020B0604020202020204" charset="0"/>
      <p:regular r:id="rId41"/>
    </p:embeddedFont>
    <p:embeddedFont>
      <p:font typeface="Montserrat Classic" panose="020B0604020202020204" charset="0"/>
      <p:regular r:id="rId42"/>
    </p:embeddedFont>
    <p:embeddedFont>
      <p:font typeface="Montserrat Classic Bold" panose="020B0604020202020204" charset="0"/>
      <p:regular r:id="rId43"/>
    </p:embeddedFont>
    <p:embeddedFont>
      <p:font typeface="Segoe UI Black" panose="020B0A02040204020203" pitchFamily="34" charset="0"/>
      <p:bold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5308"/>
    <a:srgbClr val="9A9A9A"/>
    <a:srgbClr val="774B27"/>
    <a:srgbClr val="E0B15E"/>
    <a:srgbClr val="744926"/>
    <a:srgbClr val="352111"/>
    <a:srgbClr val="9F6433"/>
    <a:srgbClr val="D29F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415" autoAdjust="0"/>
    <p:restoredTop sz="86422" autoAdjust="0"/>
  </p:normalViewPr>
  <p:slideViewPr>
    <p:cSldViewPr>
      <p:cViewPr varScale="1">
        <p:scale>
          <a:sx n="54" d="100"/>
          <a:sy n="54" d="100"/>
        </p:scale>
        <p:origin x="120" y="317"/>
      </p:cViewPr>
      <p:guideLst>
        <p:guide orient="horz" pos="2160"/>
        <p:guide pos="2880"/>
      </p:guideLst>
    </p:cSldViewPr>
  </p:slideViewPr>
  <p:outlineViewPr>
    <p:cViewPr>
      <p:scale>
        <a:sx n="33" d="100"/>
        <a:sy n="33" d="100"/>
      </p:scale>
      <p:origin x="0" y="-1627"/>
    </p:cViewPr>
  </p:outlineViewPr>
  <p:notesTextViewPr>
    <p:cViewPr>
      <p:scale>
        <a:sx n="100" d="100"/>
        <a:sy n="100" d="100"/>
      </p:scale>
      <p:origin x="0" y="0"/>
    </p:cViewPr>
  </p:notesTextViewPr>
  <p:sorterViewPr>
    <p:cViewPr varScale="1">
      <p:scale>
        <a:sx n="100" d="100"/>
        <a:sy n="100" d="100"/>
      </p:scale>
      <p:origin x="0" y="-2818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8C6615-8E35-4721-9DF1-263F99633774}" type="datetimeFigureOut">
              <a:rPr lang="en-IN" smtClean="0"/>
              <a:t>15-05-2024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E39DA1-6F42-43C4-959B-7F0E93B89824}" type="slidenum">
              <a:rPr lang="en-IN" smtClean="0"/>
              <a:t>‹#›</a:t>
            </a:fld>
            <a:endParaRPr lang="en-IN"/>
          </a:p>
        </p:txBody>
      </p:sp>
    </p:spTree>
    <p:extLst>
      <p:ext uri="{BB962C8B-B14F-4D97-AF65-F5344CB8AC3E}">
        <p14:creationId xmlns:p14="http://schemas.microsoft.com/office/powerpoint/2010/main" val="2804833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FE39DA1-6F42-43C4-959B-7F0E93B89824}" type="slidenum">
              <a:rPr lang="en-IN" smtClean="0"/>
              <a:t>5</a:t>
            </a:fld>
            <a:endParaRPr lang="en-IN"/>
          </a:p>
        </p:txBody>
      </p:sp>
    </p:spTree>
    <p:extLst>
      <p:ext uri="{BB962C8B-B14F-4D97-AF65-F5344CB8AC3E}">
        <p14:creationId xmlns:p14="http://schemas.microsoft.com/office/powerpoint/2010/main" val="3101862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hyperlink" Target="https://www.kaggle.com/" TargetMode="Externa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9" name="Group 9"/>
          <p:cNvGrpSpPr/>
          <p:nvPr/>
        </p:nvGrpSpPr>
        <p:grpSpPr>
          <a:xfrm>
            <a:off x="-808019" y="8563205"/>
            <a:ext cx="3086100" cy="308610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11" name="TextBox 11"/>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dirty="0"/>
            </a:p>
          </p:txBody>
        </p:sp>
      </p:grpSp>
      <p:grpSp>
        <p:nvGrpSpPr>
          <p:cNvPr id="14" name="Group 14"/>
          <p:cNvGrpSpPr/>
          <p:nvPr/>
        </p:nvGrpSpPr>
        <p:grpSpPr>
          <a:xfrm>
            <a:off x="5146139" y="-572397"/>
            <a:ext cx="1144795" cy="114479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16" name="TextBox 16"/>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dirty="0"/>
            </a:p>
          </p:txBody>
        </p:sp>
      </p:grpSp>
      <p:grpSp>
        <p:nvGrpSpPr>
          <p:cNvPr id="17" name="Group 17"/>
          <p:cNvGrpSpPr/>
          <p:nvPr/>
        </p:nvGrpSpPr>
        <p:grpSpPr>
          <a:xfrm>
            <a:off x="16707776" y="230133"/>
            <a:ext cx="684529" cy="68452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19" name="TextBox 19"/>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dirty="0"/>
            </a:p>
          </p:txBody>
        </p:sp>
      </p:grpSp>
      <p:sp>
        <p:nvSpPr>
          <p:cNvPr id="21" name="TextBox 20">
            <a:extLst>
              <a:ext uri="{FF2B5EF4-FFF2-40B4-BE49-F238E27FC236}">
                <a16:creationId xmlns:a16="http://schemas.microsoft.com/office/drawing/2014/main" id="{48C63469-17DF-72A2-49CF-C077F7DE01A8}"/>
              </a:ext>
            </a:extLst>
          </p:cNvPr>
          <p:cNvSpPr txBox="1"/>
          <p:nvPr/>
        </p:nvSpPr>
        <p:spPr>
          <a:xfrm>
            <a:off x="1295400" y="4381500"/>
            <a:ext cx="7010400" cy="2554545"/>
          </a:xfrm>
          <a:prstGeom prst="rect">
            <a:avLst/>
          </a:prstGeom>
          <a:noFill/>
        </p:spPr>
        <p:txBody>
          <a:bodyPr wrap="square" rtlCol="0">
            <a:spAutoFit/>
          </a:bodyPr>
          <a:lstStyle/>
          <a:p>
            <a:r>
              <a:rPr lang="en-IN" sz="3200" b="1" u="sng" dirty="0">
                <a:solidFill>
                  <a:srgbClr val="352111"/>
                </a:solidFill>
                <a:latin typeface="Montserrat Classic" panose="020B0604020202020204" charset="0"/>
                <a:cs typeface="Montserrat Classic" panose="020B0604020202020204" charset="0"/>
              </a:rPr>
              <a:t>Batch-1 (CSE-A)</a:t>
            </a:r>
          </a:p>
          <a:p>
            <a:r>
              <a:rPr lang="en-IN" sz="3200" dirty="0">
                <a:solidFill>
                  <a:srgbClr val="744926"/>
                </a:solidFill>
                <a:latin typeface="Times New Roman" panose="02020603050405020304" pitchFamily="18" charset="0"/>
                <a:cs typeface="Times New Roman" panose="02020603050405020304" pitchFamily="18" charset="0"/>
              </a:rPr>
              <a:t>D. Chaitanya (20MQ1A0508)</a:t>
            </a:r>
          </a:p>
          <a:p>
            <a:r>
              <a:rPr lang="en-IN" sz="3200" dirty="0">
                <a:solidFill>
                  <a:srgbClr val="744926"/>
                </a:solidFill>
                <a:latin typeface="Times New Roman" panose="02020603050405020304" pitchFamily="18" charset="0"/>
                <a:cs typeface="Times New Roman" panose="02020603050405020304" pitchFamily="18" charset="0"/>
              </a:rPr>
              <a:t>N. C. V. S. Saini (20MQ1A0526)</a:t>
            </a:r>
          </a:p>
          <a:p>
            <a:r>
              <a:rPr lang="en-IN" sz="3200" dirty="0">
                <a:solidFill>
                  <a:srgbClr val="744926"/>
                </a:solidFill>
                <a:latin typeface="Times New Roman" panose="02020603050405020304" pitchFamily="18" charset="0"/>
                <a:cs typeface="Times New Roman" panose="02020603050405020304" pitchFamily="18" charset="0"/>
              </a:rPr>
              <a:t>M. Kaveri (20MQ1A0524)</a:t>
            </a:r>
          </a:p>
          <a:p>
            <a:r>
              <a:rPr lang="en-IN" sz="3200" dirty="0">
                <a:solidFill>
                  <a:srgbClr val="744926"/>
                </a:solidFill>
                <a:latin typeface="Times New Roman" panose="02020603050405020304" pitchFamily="18" charset="0"/>
                <a:cs typeface="Times New Roman" panose="02020603050405020304" pitchFamily="18" charset="0"/>
              </a:rPr>
              <a:t>B. Bharath Chandra (20MQ1A0538)</a:t>
            </a:r>
          </a:p>
        </p:txBody>
      </p:sp>
      <p:sp>
        <p:nvSpPr>
          <p:cNvPr id="22" name="TextBox 21">
            <a:extLst>
              <a:ext uri="{FF2B5EF4-FFF2-40B4-BE49-F238E27FC236}">
                <a16:creationId xmlns:a16="http://schemas.microsoft.com/office/drawing/2014/main" id="{85F3C5B0-E7ED-B838-C6D9-D77C00C1C0A0}"/>
              </a:ext>
            </a:extLst>
          </p:cNvPr>
          <p:cNvSpPr txBox="1"/>
          <p:nvPr/>
        </p:nvSpPr>
        <p:spPr>
          <a:xfrm>
            <a:off x="11268308" y="4497169"/>
            <a:ext cx="6781800" cy="646331"/>
          </a:xfrm>
          <a:prstGeom prst="rect">
            <a:avLst/>
          </a:prstGeom>
          <a:noFill/>
          <a:scene3d>
            <a:camera prst="orthographicFront">
              <a:rot lat="0" lon="0" rev="0"/>
            </a:camera>
            <a:lightRig rig="threePt" dir="t"/>
          </a:scene3d>
        </p:spPr>
        <p:txBody>
          <a:bodyPr wrap="square" rtlCol="0">
            <a:spAutoFit/>
          </a:bodyPr>
          <a:lstStyle/>
          <a:p>
            <a:pPr algn="ctr"/>
            <a:r>
              <a:rPr lang="en-US" sz="3600" b="1" u="sng" dirty="0">
                <a:solidFill>
                  <a:srgbClr val="352111"/>
                </a:solidFill>
                <a:latin typeface="Montserrat Classic Bold" panose="020B0604020202020204" charset="0"/>
                <a:cs typeface="Lucida Sans Unicode" panose="020B0602030504020204" pitchFamily="34" charset="0"/>
              </a:rPr>
              <a:t>Under The Guidance of</a:t>
            </a:r>
            <a:r>
              <a:rPr lang="en-US" b="1" u="sng" dirty="0">
                <a:solidFill>
                  <a:srgbClr val="352111"/>
                </a:solidFill>
                <a:latin typeface="Times New Roman" panose="02020603050405020304" pitchFamily="18" charset="0"/>
                <a:cs typeface="Times New Roman" panose="02020603050405020304" pitchFamily="18" charset="0"/>
              </a:rPr>
              <a:t> </a:t>
            </a:r>
          </a:p>
        </p:txBody>
      </p:sp>
      <p:sp>
        <p:nvSpPr>
          <p:cNvPr id="5" name="TextBox 4">
            <a:extLst>
              <a:ext uri="{FF2B5EF4-FFF2-40B4-BE49-F238E27FC236}">
                <a16:creationId xmlns:a16="http://schemas.microsoft.com/office/drawing/2014/main" id="{C0ECBF70-C8F0-489F-7785-EA56B75B3E91}"/>
              </a:ext>
            </a:extLst>
          </p:cNvPr>
          <p:cNvSpPr txBox="1"/>
          <p:nvPr/>
        </p:nvSpPr>
        <p:spPr>
          <a:xfrm>
            <a:off x="768368" y="1899060"/>
            <a:ext cx="15239999" cy="1480277"/>
          </a:xfrm>
          <a:prstGeom prst="rect">
            <a:avLst/>
          </a:prstGeom>
          <a:noFill/>
        </p:spPr>
        <p:txBody>
          <a:bodyPr wrap="square">
            <a:spAutoFit/>
          </a:bodyPr>
          <a:lstStyle/>
          <a:p>
            <a:pPr>
              <a:lnSpc>
                <a:spcPts val="12819"/>
              </a:lnSpc>
              <a:spcBef>
                <a:spcPct val="0"/>
              </a:spcBef>
            </a:pPr>
            <a:r>
              <a:rPr lang="en-US" sz="5400" u="sng" dirty="0">
                <a:solidFill>
                  <a:srgbClr val="774B27"/>
                </a:solidFill>
                <a:latin typeface="Segoe UI Black" panose="020B0A02040204020203" pitchFamily="34" charset="0"/>
                <a:ea typeface="Segoe UI Black" panose="020B0A02040204020203" pitchFamily="34" charset="0"/>
              </a:rPr>
              <a:t>Determining  Customer   Loan  Eligibility </a:t>
            </a:r>
          </a:p>
        </p:txBody>
      </p:sp>
      <p:sp>
        <p:nvSpPr>
          <p:cNvPr id="6" name="TextBox 5">
            <a:extLst>
              <a:ext uri="{FF2B5EF4-FFF2-40B4-BE49-F238E27FC236}">
                <a16:creationId xmlns:a16="http://schemas.microsoft.com/office/drawing/2014/main" id="{D0567D96-979B-3345-C83E-19B66BD2E007}"/>
              </a:ext>
            </a:extLst>
          </p:cNvPr>
          <p:cNvSpPr txBox="1"/>
          <p:nvPr/>
        </p:nvSpPr>
        <p:spPr>
          <a:xfrm>
            <a:off x="11487616" y="5217218"/>
            <a:ext cx="6343184" cy="1508105"/>
          </a:xfrm>
          <a:prstGeom prst="rect">
            <a:avLst/>
          </a:prstGeom>
          <a:noFill/>
        </p:spPr>
        <p:txBody>
          <a:bodyPr wrap="square">
            <a:spAutoFit/>
          </a:bodyPr>
          <a:lstStyle/>
          <a:p>
            <a:pPr algn="ctr"/>
            <a:r>
              <a:rPr lang="pl-PL" sz="3600" b="1" dirty="0">
                <a:solidFill>
                  <a:srgbClr val="744926"/>
                </a:solidFill>
                <a:latin typeface="Times New Roman" panose="02020603050405020304" pitchFamily="18" charset="0"/>
                <a:cs typeface="Times New Roman" panose="02020603050405020304" pitchFamily="18" charset="0"/>
              </a:rPr>
              <a:t>Dr. B. R. S. Reddy</a:t>
            </a:r>
          </a:p>
          <a:p>
            <a:pPr algn="ctr"/>
            <a:r>
              <a:rPr lang="en-US" sz="2800" dirty="0">
                <a:solidFill>
                  <a:srgbClr val="744926"/>
                </a:solidFill>
                <a:latin typeface="Times New Roman" panose="02020603050405020304" pitchFamily="18" charset="0"/>
                <a:cs typeface="Times New Roman" panose="02020603050405020304" pitchFamily="18" charset="0"/>
              </a:rPr>
              <a:t>                           </a:t>
            </a:r>
            <a:r>
              <a:rPr lang="pl-PL" sz="2800" dirty="0">
                <a:solidFill>
                  <a:srgbClr val="744926"/>
                </a:solidFill>
                <a:latin typeface="Times New Roman" panose="02020603050405020304" pitchFamily="18" charset="0"/>
                <a:cs typeface="Times New Roman" panose="02020603050405020304" pitchFamily="18" charset="0"/>
              </a:rPr>
              <a:t>B. tech, M. Tech, Ph. D</a:t>
            </a:r>
            <a:endParaRPr lang="en-US" sz="2800" dirty="0">
              <a:solidFill>
                <a:srgbClr val="744926"/>
              </a:solidFill>
              <a:latin typeface="Times New Roman" panose="02020603050405020304" pitchFamily="18" charset="0"/>
              <a:cs typeface="Times New Roman" panose="02020603050405020304" pitchFamily="18" charset="0"/>
            </a:endParaRPr>
          </a:p>
          <a:p>
            <a:pPr algn="ctr"/>
            <a:r>
              <a:rPr lang="en-US" sz="2800" b="1" dirty="0">
                <a:solidFill>
                  <a:srgbClr val="744926"/>
                </a:solidFill>
                <a:latin typeface="Times New Roman" panose="02020603050405020304" pitchFamily="18" charset="0"/>
                <a:cs typeface="Times New Roman" panose="02020603050405020304" pitchFamily="18" charset="0"/>
              </a:rPr>
              <a:t>  Professor and Principal </a:t>
            </a:r>
            <a:endParaRPr lang="pl-PL" sz="2800" b="1" dirty="0">
              <a:solidFill>
                <a:srgbClr val="744926"/>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a:off x="15389711" y="-1175164"/>
            <a:ext cx="4016153" cy="2203864"/>
          </a:xfrm>
          <a:custGeom>
            <a:avLst/>
            <a:gdLst/>
            <a:ahLst/>
            <a:cxnLst/>
            <a:rect l="l" t="t" r="r" b="b"/>
            <a:pathLst>
              <a:path w="4016153" h="2203864">
                <a:moveTo>
                  <a:pt x="0" y="0"/>
                </a:moveTo>
                <a:lnTo>
                  <a:pt x="4016154" y="0"/>
                </a:lnTo>
                <a:lnTo>
                  <a:pt x="4016154"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a:off x="-1474667" y="9379003"/>
            <a:ext cx="4016153" cy="2203864"/>
          </a:xfrm>
          <a:custGeom>
            <a:avLst/>
            <a:gdLst/>
            <a:ahLst/>
            <a:cxnLst/>
            <a:rect l="l" t="t" r="r" b="b"/>
            <a:pathLst>
              <a:path w="4016153" h="2203864">
                <a:moveTo>
                  <a:pt x="0" y="0"/>
                </a:moveTo>
                <a:lnTo>
                  <a:pt x="4016153" y="0"/>
                </a:lnTo>
                <a:lnTo>
                  <a:pt x="4016153"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2" name="Picture 1">
            <a:extLst>
              <a:ext uri="{FF2B5EF4-FFF2-40B4-BE49-F238E27FC236}">
                <a16:creationId xmlns:a16="http://schemas.microsoft.com/office/drawing/2014/main" id="{E9FEE0E7-30F4-BA83-94F8-4BE6D11362D3}"/>
              </a:ext>
            </a:extLst>
          </p:cNvPr>
          <p:cNvPicPr/>
          <p:nvPr/>
        </p:nvPicPr>
        <p:blipFill>
          <a:blip r:embed="rId4">
            <a:extLst>
              <a:ext uri="{28A0092B-C50C-407E-A947-70E740481C1C}">
                <a14:useLocalDpi xmlns:a14="http://schemas.microsoft.com/office/drawing/2010/main" val="0"/>
              </a:ext>
            </a:extLst>
          </a:blip>
          <a:srcRect/>
          <a:stretch/>
        </p:blipFill>
        <p:spPr>
          <a:xfrm>
            <a:off x="2133600" y="1714500"/>
            <a:ext cx="12420600" cy="7239000"/>
          </a:xfrm>
          <a:prstGeom prst="rect">
            <a:avLst/>
          </a:prstGeom>
          <a:ln w="0">
            <a:noFill/>
          </a:ln>
        </p:spPr>
      </p:pic>
      <p:sp>
        <p:nvSpPr>
          <p:cNvPr id="3" name="TextBox 2">
            <a:extLst>
              <a:ext uri="{FF2B5EF4-FFF2-40B4-BE49-F238E27FC236}">
                <a16:creationId xmlns:a16="http://schemas.microsoft.com/office/drawing/2014/main" id="{4559EA15-7FD7-A327-B017-86EB88DAAD86}"/>
              </a:ext>
            </a:extLst>
          </p:cNvPr>
          <p:cNvSpPr txBox="1"/>
          <p:nvPr/>
        </p:nvSpPr>
        <p:spPr>
          <a:xfrm>
            <a:off x="685800" y="342900"/>
            <a:ext cx="6477000" cy="584775"/>
          </a:xfrm>
          <a:prstGeom prst="rect">
            <a:avLst/>
          </a:prstGeom>
          <a:noFill/>
        </p:spPr>
        <p:txBody>
          <a:bodyPr wrap="square" rtlCol="0">
            <a:spAutoFit/>
          </a:bodyPr>
          <a:lstStyle/>
          <a:p>
            <a:r>
              <a:rPr lang="en-US" sz="3200" b="1" dirty="0">
                <a:solidFill>
                  <a:srgbClr val="744926"/>
                </a:solidFill>
              </a:rPr>
              <a:t>CLASS DIAGRAMS</a:t>
            </a:r>
            <a:endParaRPr lang="en-IN" sz="3200" b="1" dirty="0">
              <a:solidFill>
                <a:srgbClr val="744926"/>
              </a:solidFill>
            </a:endParaRPr>
          </a:p>
        </p:txBody>
      </p:sp>
    </p:spTree>
    <p:extLst>
      <p:ext uri="{BB962C8B-B14F-4D97-AF65-F5344CB8AC3E}">
        <p14:creationId xmlns:p14="http://schemas.microsoft.com/office/powerpoint/2010/main" val="2789615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a:off x="15389711" y="-1175164"/>
            <a:ext cx="4016153" cy="2203864"/>
          </a:xfrm>
          <a:custGeom>
            <a:avLst/>
            <a:gdLst/>
            <a:ahLst/>
            <a:cxnLst/>
            <a:rect l="l" t="t" r="r" b="b"/>
            <a:pathLst>
              <a:path w="4016153" h="2203864">
                <a:moveTo>
                  <a:pt x="0" y="0"/>
                </a:moveTo>
                <a:lnTo>
                  <a:pt x="4016154" y="0"/>
                </a:lnTo>
                <a:lnTo>
                  <a:pt x="4016154"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a:off x="-1474667" y="9379003"/>
            <a:ext cx="4016153" cy="2203864"/>
          </a:xfrm>
          <a:custGeom>
            <a:avLst/>
            <a:gdLst/>
            <a:ahLst/>
            <a:cxnLst/>
            <a:rect l="l" t="t" r="r" b="b"/>
            <a:pathLst>
              <a:path w="4016153" h="2203864">
                <a:moveTo>
                  <a:pt x="0" y="0"/>
                </a:moveTo>
                <a:lnTo>
                  <a:pt x="4016153" y="0"/>
                </a:lnTo>
                <a:lnTo>
                  <a:pt x="4016153"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2" name="Picture 1">
            <a:extLst>
              <a:ext uri="{FF2B5EF4-FFF2-40B4-BE49-F238E27FC236}">
                <a16:creationId xmlns:a16="http://schemas.microsoft.com/office/drawing/2014/main" id="{1FB1386D-C2F8-75FE-EC89-08D4AB756E71}"/>
              </a:ext>
            </a:extLst>
          </p:cNvPr>
          <p:cNvPicPr/>
          <p:nvPr/>
        </p:nvPicPr>
        <p:blipFill>
          <a:blip r:embed="rId4">
            <a:extLst>
              <a:ext uri="{28A0092B-C50C-407E-A947-70E740481C1C}">
                <a14:useLocalDpi xmlns:a14="http://schemas.microsoft.com/office/drawing/2010/main" val="0"/>
              </a:ext>
            </a:extLst>
          </a:blip>
          <a:srcRect/>
          <a:stretch/>
        </p:blipFill>
        <p:spPr>
          <a:xfrm>
            <a:off x="1066800" y="876300"/>
            <a:ext cx="14706600" cy="9144000"/>
          </a:xfrm>
          <a:prstGeom prst="rect">
            <a:avLst/>
          </a:prstGeom>
          <a:ln w="0">
            <a:noFill/>
          </a:ln>
        </p:spPr>
      </p:pic>
      <p:sp>
        <p:nvSpPr>
          <p:cNvPr id="3" name="TextBox 2">
            <a:extLst>
              <a:ext uri="{FF2B5EF4-FFF2-40B4-BE49-F238E27FC236}">
                <a16:creationId xmlns:a16="http://schemas.microsoft.com/office/drawing/2014/main" id="{71703DF7-4CFA-21AB-228B-8F7D53FC055C}"/>
              </a:ext>
            </a:extLst>
          </p:cNvPr>
          <p:cNvSpPr txBox="1"/>
          <p:nvPr/>
        </p:nvSpPr>
        <p:spPr>
          <a:xfrm>
            <a:off x="6553200" y="111512"/>
            <a:ext cx="4038600" cy="584775"/>
          </a:xfrm>
          <a:prstGeom prst="rect">
            <a:avLst/>
          </a:prstGeom>
          <a:noFill/>
        </p:spPr>
        <p:txBody>
          <a:bodyPr wrap="square" rtlCol="0">
            <a:spAutoFit/>
          </a:bodyPr>
          <a:lstStyle/>
          <a:p>
            <a:r>
              <a:rPr lang="en-US" sz="3200" b="1" u="sng" dirty="0">
                <a:solidFill>
                  <a:srgbClr val="744926"/>
                </a:solidFill>
                <a:latin typeface="Arial" panose="020B0604020202020204" pitchFamily="34" charset="0"/>
                <a:cs typeface="Arial" panose="020B0604020202020204" pitchFamily="34" charset="0"/>
              </a:rPr>
              <a:t>Sequence Diagram</a:t>
            </a:r>
            <a:endParaRPr lang="en-IN" sz="3200" b="1" u="sng" dirty="0">
              <a:solidFill>
                <a:srgbClr val="74492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5081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a:off x="15389711" y="-1175164"/>
            <a:ext cx="4016153" cy="2203864"/>
          </a:xfrm>
          <a:custGeom>
            <a:avLst/>
            <a:gdLst/>
            <a:ahLst/>
            <a:cxnLst/>
            <a:rect l="l" t="t" r="r" b="b"/>
            <a:pathLst>
              <a:path w="4016153" h="2203864">
                <a:moveTo>
                  <a:pt x="0" y="0"/>
                </a:moveTo>
                <a:lnTo>
                  <a:pt x="4016154" y="0"/>
                </a:lnTo>
                <a:lnTo>
                  <a:pt x="4016154"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a:off x="-1474667" y="9379003"/>
            <a:ext cx="4016153" cy="2203864"/>
          </a:xfrm>
          <a:custGeom>
            <a:avLst/>
            <a:gdLst/>
            <a:ahLst/>
            <a:cxnLst/>
            <a:rect l="l" t="t" r="r" b="b"/>
            <a:pathLst>
              <a:path w="4016153" h="2203864">
                <a:moveTo>
                  <a:pt x="0" y="0"/>
                </a:moveTo>
                <a:lnTo>
                  <a:pt x="4016153" y="0"/>
                </a:lnTo>
                <a:lnTo>
                  <a:pt x="4016153"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2" name="Picture 1">
            <a:extLst>
              <a:ext uri="{FF2B5EF4-FFF2-40B4-BE49-F238E27FC236}">
                <a16:creationId xmlns:a16="http://schemas.microsoft.com/office/drawing/2014/main" id="{9640C715-34C6-5474-0F0C-51A292962820}"/>
              </a:ext>
            </a:extLst>
          </p:cNvPr>
          <p:cNvPicPr/>
          <p:nvPr/>
        </p:nvPicPr>
        <p:blipFill>
          <a:blip r:embed="rId4">
            <a:extLst>
              <a:ext uri="{28A0092B-C50C-407E-A947-70E740481C1C}">
                <a14:useLocalDpi xmlns:a14="http://schemas.microsoft.com/office/drawing/2010/main" val="0"/>
              </a:ext>
            </a:extLst>
          </a:blip>
          <a:srcRect/>
          <a:stretch/>
        </p:blipFill>
        <p:spPr>
          <a:xfrm>
            <a:off x="2743201" y="1028700"/>
            <a:ext cx="11963400" cy="8350303"/>
          </a:xfrm>
          <a:prstGeom prst="rect">
            <a:avLst/>
          </a:prstGeom>
          <a:ln w="0">
            <a:noFill/>
          </a:ln>
        </p:spPr>
      </p:pic>
      <p:sp>
        <p:nvSpPr>
          <p:cNvPr id="3" name="TextBox 2">
            <a:extLst>
              <a:ext uri="{FF2B5EF4-FFF2-40B4-BE49-F238E27FC236}">
                <a16:creationId xmlns:a16="http://schemas.microsoft.com/office/drawing/2014/main" id="{91BC49EC-7451-9CB3-35C5-A5DFE13FFF61}"/>
              </a:ext>
            </a:extLst>
          </p:cNvPr>
          <p:cNvSpPr txBox="1"/>
          <p:nvPr/>
        </p:nvSpPr>
        <p:spPr>
          <a:xfrm>
            <a:off x="189722" y="114300"/>
            <a:ext cx="6478216" cy="646331"/>
          </a:xfrm>
          <a:prstGeom prst="rect">
            <a:avLst/>
          </a:prstGeom>
          <a:noFill/>
        </p:spPr>
        <p:txBody>
          <a:bodyPr wrap="square" rtlCol="0">
            <a:spAutoFit/>
          </a:bodyPr>
          <a:lstStyle/>
          <a:p>
            <a:r>
              <a:rPr lang="en-US" sz="3600" b="1" u="sng" dirty="0">
                <a:solidFill>
                  <a:srgbClr val="744926"/>
                </a:solidFill>
              </a:rPr>
              <a:t>Component Diagram </a:t>
            </a:r>
            <a:endParaRPr lang="en-IN" sz="3600" b="1" u="sng" dirty="0">
              <a:solidFill>
                <a:srgbClr val="744926"/>
              </a:solidFill>
            </a:endParaRPr>
          </a:p>
        </p:txBody>
      </p:sp>
    </p:spTree>
    <p:extLst>
      <p:ext uri="{BB962C8B-B14F-4D97-AF65-F5344CB8AC3E}">
        <p14:creationId xmlns:p14="http://schemas.microsoft.com/office/powerpoint/2010/main" val="391820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a:off x="15389711" y="-1175164"/>
            <a:ext cx="4016153" cy="2203864"/>
          </a:xfrm>
          <a:custGeom>
            <a:avLst/>
            <a:gdLst/>
            <a:ahLst/>
            <a:cxnLst/>
            <a:rect l="l" t="t" r="r" b="b"/>
            <a:pathLst>
              <a:path w="4016153" h="2203864">
                <a:moveTo>
                  <a:pt x="0" y="0"/>
                </a:moveTo>
                <a:lnTo>
                  <a:pt x="4016154" y="0"/>
                </a:lnTo>
                <a:lnTo>
                  <a:pt x="4016154"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a:off x="-1474667" y="9379003"/>
            <a:ext cx="4016153" cy="2203864"/>
          </a:xfrm>
          <a:custGeom>
            <a:avLst/>
            <a:gdLst/>
            <a:ahLst/>
            <a:cxnLst/>
            <a:rect l="l" t="t" r="r" b="b"/>
            <a:pathLst>
              <a:path w="4016153" h="2203864">
                <a:moveTo>
                  <a:pt x="0" y="0"/>
                </a:moveTo>
                <a:lnTo>
                  <a:pt x="4016153" y="0"/>
                </a:lnTo>
                <a:lnTo>
                  <a:pt x="4016153"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2" name="Picture 1">
            <a:extLst>
              <a:ext uri="{FF2B5EF4-FFF2-40B4-BE49-F238E27FC236}">
                <a16:creationId xmlns:a16="http://schemas.microsoft.com/office/drawing/2014/main" id="{9640C715-34C6-5474-0F0C-51A292962820}"/>
              </a:ext>
            </a:extLst>
          </p:cNvPr>
          <p:cNvPicPr/>
          <p:nvPr/>
        </p:nvPicPr>
        <p:blipFill>
          <a:blip r:embed="rId4">
            <a:extLst>
              <a:ext uri="{28A0092B-C50C-407E-A947-70E740481C1C}">
                <a14:useLocalDpi xmlns:a14="http://schemas.microsoft.com/office/drawing/2010/main" val="0"/>
              </a:ext>
            </a:extLst>
          </a:blip>
          <a:srcRect/>
          <a:stretch/>
        </p:blipFill>
        <p:spPr>
          <a:xfrm>
            <a:off x="3184133" y="1028700"/>
            <a:ext cx="11081535" cy="8350303"/>
          </a:xfrm>
          <a:prstGeom prst="rect">
            <a:avLst/>
          </a:prstGeom>
          <a:ln w="0">
            <a:noFill/>
          </a:ln>
        </p:spPr>
      </p:pic>
      <p:sp>
        <p:nvSpPr>
          <p:cNvPr id="3" name="TextBox 2">
            <a:extLst>
              <a:ext uri="{FF2B5EF4-FFF2-40B4-BE49-F238E27FC236}">
                <a16:creationId xmlns:a16="http://schemas.microsoft.com/office/drawing/2014/main" id="{91BC49EC-7451-9CB3-35C5-A5DFE13FFF61}"/>
              </a:ext>
            </a:extLst>
          </p:cNvPr>
          <p:cNvSpPr txBox="1"/>
          <p:nvPr/>
        </p:nvSpPr>
        <p:spPr>
          <a:xfrm>
            <a:off x="189722" y="114300"/>
            <a:ext cx="6478216" cy="646331"/>
          </a:xfrm>
          <a:prstGeom prst="rect">
            <a:avLst/>
          </a:prstGeom>
          <a:noFill/>
        </p:spPr>
        <p:txBody>
          <a:bodyPr wrap="square" rtlCol="0">
            <a:spAutoFit/>
          </a:bodyPr>
          <a:lstStyle/>
          <a:p>
            <a:r>
              <a:rPr lang="en-US" sz="3600" b="1" u="sng" dirty="0">
                <a:solidFill>
                  <a:srgbClr val="744926"/>
                </a:solidFill>
              </a:rPr>
              <a:t>Activity Diagram </a:t>
            </a:r>
            <a:endParaRPr lang="en-IN" sz="3600" b="1" u="sng" dirty="0">
              <a:solidFill>
                <a:srgbClr val="744926"/>
              </a:solidFill>
            </a:endParaRPr>
          </a:p>
        </p:txBody>
      </p:sp>
    </p:spTree>
    <p:extLst>
      <p:ext uri="{BB962C8B-B14F-4D97-AF65-F5344CB8AC3E}">
        <p14:creationId xmlns:p14="http://schemas.microsoft.com/office/powerpoint/2010/main" val="3347396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6"/>
          <p:cNvGrpSpPr/>
          <p:nvPr/>
        </p:nvGrpSpPr>
        <p:grpSpPr>
          <a:xfrm>
            <a:off x="-2133600" y="-2541438"/>
            <a:ext cx="8077200" cy="4293129"/>
            <a:chOff x="-36945" y="-14287"/>
            <a:chExt cx="812800" cy="812800"/>
          </a:xfrm>
        </p:grpSpPr>
        <p:sp>
          <p:nvSpPr>
            <p:cNvPr id="27" name="Freeform 27"/>
            <p:cNvSpPr/>
            <p:nvPr/>
          </p:nvSpPr>
          <p:spPr>
            <a:xfrm>
              <a:off x="-36945" y="-14287"/>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8" name="TextBox 28"/>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29" name="Freeform 29"/>
          <p:cNvSpPr/>
          <p:nvPr/>
        </p:nvSpPr>
        <p:spPr>
          <a:xfrm>
            <a:off x="15389711" y="-1175164"/>
            <a:ext cx="4016153" cy="2203864"/>
          </a:xfrm>
          <a:custGeom>
            <a:avLst/>
            <a:gdLst/>
            <a:ahLst/>
            <a:cxnLst/>
            <a:rect l="l" t="t" r="r" b="b"/>
            <a:pathLst>
              <a:path w="4016153" h="2203864">
                <a:moveTo>
                  <a:pt x="0" y="0"/>
                </a:moveTo>
                <a:lnTo>
                  <a:pt x="4016154" y="0"/>
                </a:lnTo>
                <a:lnTo>
                  <a:pt x="4016154"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a:off x="-1474667" y="9379003"/>
            <a:ext cx="4016153" cy="2203864"/>
          </a:xfrm>
          <a:custGeom>
            <a:avLst/>
            <a:gdLst/>
            <a:ahLst/>
            <a:cxnLst/>
            <a:rect l="l" t="t" r="r" b="b"/>
            <a:pathLst>
              <a:path w="4016153" h="2203864">
                <a:moveTo>
                  <a:pt x="0" y="0"/>
                </a:moveTo>
                <a:lnTo>
                  <a:pt x="4016153" y="0"/>
                </a:lnTo>
                <a:lnTo>
                  <a:pt x="4016153"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TextBox 2">
            <a:extLst>
              <a:ext uri="{FF2B5EF4-FFF2-40B4-BE49-F238E27FC236}">
                <a16:creationId xmlns:a16="http://schemas.microsoft.com/office/drawing/2014/main" id="{D90CF1F6-5881-C1AB-F9BD-06B2887AF16B}"/>
              </a:ext>
            </a:extLst>
          </p:cNvPr>
          <p:cNvSpPr txBox="1"/>
          <p:nvPr/>
        </p:nvSpPr>
        <p:spPr>
          <a:xfrm>
            <a:off x="304800" y="302476"/>
            <a:ext cx="12039600" cy="1181606"/>
          </a:xfrm>
          <a:prstGeom prst="rect">
            <a:avLst/>
          </a:prstGeom>
        </p:spPr>
        <p:txBody>
          <a:bodyPr lIns="0" tIns="0" rIns="0" bIns="0" rtlCol="0" anchor="t">
            <a:spAutoFit/>
          </a:bodyPr>
          <a:lstStyle/>
          <a:p>
            <a:pPr marL="0" lvl="0" indent="0">
              <a:lnSpc>
                <a:spcPts val="10080"/>
              </a:lnSpc>
              <a:spcBef>
                <a:spcPct val="0"/>
              </a:spcBef>
            </a:pPr>
            <a:r>
              <a:rPr lang="en-US" sz="7200" b="1" u="none" dirty="0">
                <a:solidFill>
                  <a:srgbClr val="744926"/>
                </a:solidFill>
                <a:latin typeface="HK Grotesk Bold"/>
              </a:rPr>
              <a:t>Analysis </a:t>
            </a:r>
          </a:p>
        </p:txBody>
      </p:sp>
      <p:pic>
        <p:nvPicPr>
          <p:cNvPr id="4" name="Picture 3">
            <a:extLst>
              <a:ext uri="{FF2B5EF4-FFF2-40B4-BE49-F238E27FC236}">
                <a16:creationId xmlns:a16="http://schemas.microsoft.com/office/drawing/2014/main" id="{E48D4D94-1401-E368-AD5F-32FF82A35291}"/>
              </a:ext>
            </a:extLst>
          </p:cNvPr>
          <p:cNvPicPr>
            <a:picLocks noChangeAspect="1"/>
          </p:cNvPicPr>
          <p:nvPr/>
        </p:nvPicPr>
        <p:blipFill>
          <a:blip r:embed="rId4"/>
          <a:stretch>
            <a:fillRect/>
          </a:stretch>
        </p:blipFill>
        <p:spPr>
          <a:xfrm>
            <a:off x="3505200" y="1580848"/>
            <a:ext cx="12576649" cy="7946055"/>
          </a:xfrm>
          <a:prstGeom prst="rect">
            <a:avLst/>
          </a:prstGeom>
        </p:spPr>
      </p:pic>
    </p:spTree>
    <p:extLst>
      <p:ext uri="{BB962C8B-B14F-4D97-AF65-F5344CB8AC3E}">
        <p14:creationId xmlns:p14="http://schemas.microsoft.com/office/powerpoint/2010/main" val="3557681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a:off x="15389711" y="-1175164"/>
            <a:ext cx="4016153" cy="2203864"/>
          </a:xfrm>
          <a:custGeom>
            <a:avLst/>
            <a:gdLst/>
            <a:ahLst/>
            <a:cxnLst/>
            <a:rect l="l" t="t" r="r" b="b"/>
            <a:pathLst>
              <a:path w="4016153" h="2203864">
                <a:moveTo>
                  <a:pt x="0" y="0"/>
                </a:moveTo>
                <a:lnTo>
                  <a:pt x="4016154" y="0"/>
                </a:lnTo>
                <a:lnTo>
                  <a:pt x="4016154"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a:off x="-1474667" y="9379003"/>
            <a:ext cx="4016153" cy="2203864"/>
          </a:xfrm>
          <a:custGeom>
            <a:avLst/>
            <a:gdLst/>
            <a:ahLst/>
            <a:cxnLst/>
            <a:rect l="l" t="t" r="r" b="b"/>
            <a:pathLst>
              <a:path w="4016153" h="2203864">
                <a:moveTo>
                  <a:pt x="0" y="0"/>
                </a:moveTo>
                <a:lnTo>
                  <a:pt x="4016153" y="0"/>
                </a:lnTo>
                <a:lnTo>
                  <a:pt x="4016153"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3">
            <a:extLst>
              <a:ext uri="{FF2B5EF4-FFF2-40B4-BE49-F238E27FC236}">
                <a16:creationId xmlns:a16="http://schemas.microsoft.com/office/drawing/2014/main" id="{AF959D31-4028-F788-5F8C-A843E0A7D0CA}"/>
              </a:ext>
            </a:extLst>
          </p:cNvPr>
          <p:cNvSpPr txBox="1"/>
          <p:nvPr/>
        </p:nvSpPr>
        <p:spPr>
          <a:xfrm>
            <a:off x="1143000" y="571501"/>
            <a:ext cx="13042231" cy="1384995"/>
          </a:xfrm>
          <a:prstGeom prst="rect">
            <a:avLst/>
          </a:prstGeom>
          <a:noFill/>
        </p:spPr>
        <p:txBody>
          <a:bodyPr wrap="square">
            <a:spAutoFit/>
          </a:bodyPr>
          <a:lstStyle/>
          <a:p>
            <a:pPr algn="just"/>
            <a:r>
              <a:rPr lang="en-US" sz="2800" dirty="0">
                <a:solidFill>
                  <a:srgbClr val="774B27"/>
                </a:solidFill>
                <a:latin typeface="Arial" panose="020B0604020202020204" pitchFamily="34" charset="0"/>
                <a:cs typeface="Arial" panose="020B0604020202020204" pitchFamily="34" charset="0"/>
              </a:rPr>
              <a:t>Random Forest is an ensemble learning method that constructs a multitude of decision trees during training and outputs the mode of the classes (classification) or mean prediction (regression) of the individual trees</a:t>
            </a:r>
            <a:endParaRPr lang="en-IN" sz="2800" dirty="0">
              <a:solidFill>
                <a:srgbClr val="774B27"/>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1A8A212-2C91-2656-5F76-2C4A7B963B44}"/>
              </a:ext>
            </a:extLst>
          </p:cNvPr>
          <p:cNvPicPr>
            <a:picLocks noChangeAspect="1"/>
          </p:cNvPicPr>
          <p:nvPr/>
        </p:nvPicPr>
        <p:blipFill>
          <a:blip r:embed="rId4"/>
          <a:stretch>
            <a:fillRect/>
          </a:stretch>
        </p:blipFill>
        <p:spPr>
          <a:xfrm>
            <a:off x="1143000" y="1957970"/>
            <a:ext cx="15130410" cy="7147930"/>
          </a:xfrm>
          <a:prstGeom prst="rect">
            <a:avLst/>
          </a:prstGeom>
        </p:spPr>
      </p:pic>
    </p:spTree>
    <p:extLst>
      <p:ext uri="{BB962C8B-B14F-4D97-AF65-F5344CB8AC3E}">
        <p14:creationId xmlns:p14="http://schemas.microsoft.com/office/powerpoint/2010/main" val="1456156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3"/>
          <p:cNvGrpSpPr/>
          <p:nvPr/>
        </p:nvGrpSpPr>
        <p:grpSpPr>
          <a:xfrm>
            <a:off x="15112735" y="8140435"/>
            <a:ext cx="4293129" cy="429312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5" name="TextBox 25"/>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26" name="Group 26"/>
          <p:cNvGrpSpPr/>
          <p:nvPr/>
        </p:nvGrpSpPr>
        <p:grpSpPr>
          <a:xfrm>
            <a:off x="-1751643" y="-2968946"/>
            <a:ext cx="4293129" cy="4293129"/>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8" name="TextBox 28"/>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29" name="Freeform 29"/>
          <p:cNvSpPr/>
          <p:nvPr/>
        </p:nvSpPr>
        <p:spPr>
          <a:xfrm>
            <a:off x="15389711" y="-1175164"/>
            <a:ext cx="4016153" cy="2203864"/>
          </a:xfrm>
          <a:custGeom>
            <a:avLst/>
            <a:gdLst/>
            <a:ahLst/>
            <a:cxnLst/>
            <a:rect l="l" t="t" r="r" b="b"/>
            <a:pathLst>
              <a:path w="4016153" h="2203864">
                <a:moveTo>
                  <a:pt x="0" y="0"/>
                </a:moveTo>
                <a:lnTo>
                  <a:pt x="4016154" y="0"/>
                </a:lnTo>
                <a:lnTo>
                  <a:pt x="4016154"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a:off x="-1474667" y="9379003"/>
            <a:ext cx="4016153" cy="2203864"/>
          </a:xfrm>
          <a:custGeom>
            <a:avLst/>
            <a:gdLst/>
            <a:ahLst/>
            <a:cxnLst/>
            <a:rect l="l" t="t" r="r" b="b"/>
            <a:pathLst>
              <a:path w="4016153" h="2203864">
                <a:moveTo>
                  <a:pt x="0" y="0"/>
                </a:moveTo>
                <a:lnTo>
                  <a:pt x="4016153" y="0"/>
                </a:lnTo>
                <a:lnTo>
                  <a:pt x="4016153"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2">
            <a:extLst>
              <a:ext uri="{FF2B5EF4-FFF2-40B4-BE49-F238E27FC236}">
                <a16:creationId xmlns:a16="http://schemas.microsoft.com/office/drawing/2014/main" id="{C821103F-0422-E87D-D251-B25D5898B377}"/>
              </a:ext>
            </a:extLst>
          </p:cNvPr>
          <p:cNvPicPr>
            <a:picLocks noChangeAspect="1"/>
          </p:cNvPicPr>
          <p:nvPr/>
        </p:nvPicPr>
        <p:blipFill>
          <a:blip r:embed="rId4"/>
          <a:stretch>
            <a:fillRect/>
          </a:stretch>
        </p:blipFill>
        <p:spPr>
          <a:xfrm>
            <a:off x="1066800" y="1139091"/>
            <a:ext cx="15849600" cy="7151498"/>
          </a:xfrm>
          <a:prstGeom prst="rect">
            <a:avLst/>
          </a:prstGeom>
        </p:spPr>
      </p:pic>
    </p:spTree>
    <p:extLst>
      <p:ext uri="{BB962C8B-B14F-4D97-AF65-F5344CB8AC3E}">
        <p14:creationId xmlns:p14="http://schemas.microsoft.com/office/powerpoint/2010/main" val="169518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3"/>
          <p:cNvGrpSpPr/>
          <p:nvPr/>
        </p:nvGrpSpPr>
        <p:grpSpPr>
          <a:xfrm>
            <a:off x="15925800" y="8334370"/>
            <a:ext cx="4293129" cy="429312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5" name="TextBox 25"/>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26" name="Group 26"/>
          <p:cNvGrpSpPr/>
          <p:nvPr/>
        </p:nvGrpSpPr>
        <p:grpSpPr>
          <a:xfrm>
            <a:off x="-1751643" y="-2968946"/>
            <a:ext cx="4293129" cy="4293129"/>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8" name="TextBox 28"/>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29" name="Freeform 29"/>
          <p:cNvSpPr/>
          <p:nvPr/>
        </p:nvSpPr>
        <p:spPr>
          <a:xfrm>
            <a:off x="15389711" y="-1175164"/>
            <a:ext cx="4016153" cy="2203864"/>
          </a:xfrm>
          <a:custGeom>
            <a:avLst/>
            <a:gdLst/>
            <a:ahLst/>
            <a:cxnLst/>
            <a:rect l="l" t="t" r="r" b="b"/>
            <a:pathLst>
              <a:path w="4016153" h="2203864">
                <a:moveTo>
                  <a:pt x="0" y="0"/>
                </a:moveTo>
                <a:lnTo>
                  <a:pt x="4016154" y="0"/>
                </a:lnTo>
                <a:lnTo>
                  <a:pt x="4016154"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a:off x="-1474667" y="9379003"/>
            <a:ext cx="4016153" cy="2203864"/>
          </a:xfrm>
          <a:custGeom>
            <a:avLst/>
            <a:gdLst/>
            <a:ahLst/>
            <a:cxnLst/>
            <a:rect l="l" t="t" r="r" b="b"/>
            <a:pathLst>
              <a:path w="4016153" h="2203864">
                <a:moveTo>
                  <a:pt x="0" y="0"/>
                </a:moveTo>
                <a:lnTo>
                  <a:pt x="4016153" y="0"/>
                </a:lnTo>
                <a:lnTo>
                  <a:pt x="4016153"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2">
            <a:extLst>
              <a:ext uri="{FF2B5EF4-FFF2-40B4-BE49-F238E27FC236}">
                <a16:creationId xmlns:a16="http://schemas.microsoft.com/office/drawing/2014/main" id="{8FBBA8F7-61A6-C512-EE84-A2473C8226FE}"/>
              </a:ext>
            </a:extLst>
          </p:cNvPr>
          <p:cNvSpPr txBox="1"/>
          <p:nvPr/>
        </p:nvSpPr>
        <p:spPr>
          <a:xfrm>
            <a:off x="533400" y="1866900"/>
            <a:ext cx="15794881" cy="6060762"/>
          </a:xfrm>
          <a:prstGeom prst="rect">
            <a:avLst/>
          </a:prstGeom>
        </p:spPr>
        <p:txBody>
          <a:bodyPr wrap="square" lIns="0" tIns="0" rIns="0" bIns="0" rtlCol="0" anchor="t">
            <a:spAutoFit/>
          </a:bodyPr>
          <a:lstStyle/>
          <a:p>
            <a:pPr algn="just"/>
            <a:r>
              <a:rPr lang="en-US" sz="2800" b="0" i="0" dirty="0">
                <a:solidFill>
                  <a:srgbClr val="774B27"/>
                </a:solidFill>
                <a:effectLst/>
                <a:latin typeface="Arial" panose="020B0604020202020204" pitchFamily="34" charset="0"/>
                <a:cs typeface="Arial" panose="020B0604020202020204" pitchFamily="34" charset="0"/>
              </a:rPr>
              <a:t>The following steps explain the working Random Forest Algorithm:</a:t>
            </a:r>
          </a:p>
          <a:p>
            <a:pPr algn="just"/>
            <a:endParaRPr lang="en-US" sz="2800" b="0" i="0" dirty="0">
              <a:solidFill>
                <a:srgbClr val="774B27"/>
              </a:solidFill>
              <a:effectLst/>
              <a:latin typeface="Arial" panose="020B0604020202020204" pitchFamily="34" charset="0"/>
              <a:cs typeface="Arial" panose="020B0604020202020204" pitchFamily="34" charset="0"/>
            </a:endParaRPr>
          </a:p>
          <a:p>
            <a:pPr algn="just"/>
            <a:r>
              <a:rPr lang="en-US" sz="2800" b="1" i="0" dirty="0">
                <a:solidFill>
                  <a:srgbClr val="774B27"/>
                </a:solidFill>
                <a:effectLst/>
                <a:latin typeface="Arial" panose="020B0604020202020204" pitchFamily="34" charset="0"/>
                <a:cs typeface="Arial" panose="020B0604020202020204" pitchFamily="34" charset="0"/>
              </a:rPr>
              <a:t>Step 1: </a:t>
            </a:r>
            <a:r>
              <a:rPr lang="en-US" sz="2800" b="0" i="0" dirty="0">
                <a:solidFill>
                  <a:srgbClr val="774B27"/>
                </a:solidFill>
                <a:effectLst/>
                <a:latin typeface="Arial" panose="020B0604020202020204" pitchFamily="34" charset="0"/>
                <a:cs typeface="Arial" panose="020B0604020202020204" pitchFamily="34" charset="0"/>
              </a:rPr>
              <a:t>Select random samples from a given data or training set.</a:t>
            </a:r>
          </a:p>
          <a:p>
            <a:pPr algn="just"/>
            <a:r>
              <a:rPr lang="en-US" sz="2800" b="1" i="0" dirty="0">
                <a:solidFill>
                  <a:srgbClr val="774B27"/>
                </a:solidFill>
                <a:effectLst/>
                <a:latin typeface="Arial" panose="020B0604020202020204" pitchFamily="34" charset="0"/>
                <a:cs typeface="Arial" panose="020B0604020202020204" pitchFamily="34" charset="0"/>
              </a:rPr>
              <a:t>Step 2: </a:t>
            </a:r>
            <a:r>
              <a:rPr lang="en-US" sz="2800" b="0" i="0" dirty="0">
                <a:solidFill>
                  <a:srgbClr val="774B27"/>
                </a:solidFill>
                <a:effectLst/>
                <a:latin typeface="Arial" panose="020B0604020202020204" pitchFamily="34" charset="0"/>
                <a:cs typeface="Arial" panose="020B0604020202020204" pitchFamily="34" charset="0"/>
              </a:rPr>
              <a:t>This algorithm will construct a decision tree for every training data.</a:t>
            </a:r>
          </a:p>
          <a:p>
            <a:pPr algn="just"/>
            <a:r>
              <a:rPr lang="en-US" sz="2800" b="1" i="0" dirty="0">
                <a:solidFill>
                  <a:srgbClr val="774B27"/>
                </a:solidFill>
                <a:effectLst/>
                <a:latin typeface="Arial" panose="020B0604020202020204" pitchFamily="34" charset="0"/>
                <a:cs typeface="Arial" panose="020B0604020202020204" pitchFamily="34" charset="0"/>
              </a:rPr>
              <a:t>Step 3</a:t>
            </a:r>
            <a:r>
              <a:rPr lang="en-US" sz="2800" b="0" i="0" dirty="0">
                <a:solidFill>
                  <a:srgbClr val="774B27"/>
                </a:solidFill>
                <a:effectLst/>
                <a:latin typeface="Arial" panose="020B0604020202020204" pitchFamily="34" charset="0"/>
                <a:cs typeface="Arial" panose="020B0604020202020204" pitchFamily="34" charset="0"/>
              </a:rPr>
              <a:t>: Voting will take place by averaging the decision tree.</a:t>
            </a:r>
          </a:p>
          <a:p>
            <a:pPr algn="just"/>
            <a:r>
              <a:rPr lang="en-US" sz="2800" b="1" i="0" dirty="0">
                <a:solidFill>
                  <a:srgbClr val="774B27"/>
                </a:solidFill>
                <a:effectLst/>
                <a:latin typeface="Arial" panose="020B0604020202020204" pitchFamily="34" charset="0"/>
                <a:cs typeface="Arial" panose="020B0604020202020204" pitchFamily="34" charset="0"/>
              </a:rPr>
              <a:t>Step 4</a:t>
            </a:r>
            <a:r>
              <a:rPr lang="en-US" sz="2800" b="0" i="0" dirty="0">
                <a:solidFill>
                  <a:srgbClr val="774B27"/>
                </a:solidFill>
                <a:effectLst/>
                <a:latin typeface="Arial" panose="020B0604020202020204" pitchFamily="34" charset="0"/>
                <a:cs typeface="Arial" panose="020B0604020202020204" pitchFamily="34" charset="0"/>
              </a:rPr>
              <a:t>: Finally, select the most voted prediction result as the final prediction result.</a:t>
            </a:r>
          </a:p>
          <a:p>
            <a:pPr algn="just"/>
            <a:endParaRPr lang="en-US" sz="2800" b="0" i="0" dirty="0">
              <a:solidFill>
                <a:srgbClr val="774B27"/>
              </a:solidFill>
              <a:effectLst/>
              <a:latin typeface="Arial" panose="020B0604020202020204" pitchFamily="34" charset="0"/>
              <a:cs typeface="Arial" panose="020B0604020202020204" pitchFamily="34" charset="0"/>
            </a:endParaRPr>
          </a:p>
          <a:p>
            <a:pPr algn="just"/>
            <a:r>
              <a:rPr lang="en-US" sz="2800" b="0" i="0" dirty="0">
                <a:solidFill>
                  <a:srgbClr val="774B27"/>
                </a:solidFill>
                <a:effectLst/>
                <a:latin typeface="Arial" panose="020B0604020202020204" pitchFamily="34" charset="0"/>
                <a:cs typeface="Arial" panose="020B0604020202020204" pitchFamily="34" charset="0"/>
              </a:rPr>
              <a:t>This combination of multiple models is called Ensemble. Ensemble uses two methods:</a:t>
            </a:r>
          </a:p>
          <a:p>
            <a:pPr algn="just"/>
            <a:endParaRPr lang="en-US" sz="2800" b="0" i="0" dirty="0">
              <a:solidFill>
                <a:srgbClr val="774B27"/>
              </a:solidFill>
              <a:effectLst/>
              <a:latin typeface="Arial" panose="020B0604020202020204" pitchFamily="34" charset="0"/>
              <a:cs typeface="Arial" panose="020B0604020202020204" pitchFamily="34" charset="0"/>
            </a:endParaRPr>
          </a:p>
          <a:p>
            <a:pPr algn="just"/>
            <a:r>
              <a:rPr lang="en-US" sz="2800" b="1" i="0" dirty="0">
                <a:solidFill>
                  <a:srgbClr val="774B27"/>
                </a:solidFill>
                <a:effectLst/>
                <a:latin typeface="Arial" panose="020B0604020202020204" pitchFamily="34" charset="0"/>
                <a:cs typeface="Arial" panose="020B0604020202020204" pitchFamily="34" charset="0"/>
              </a:rPr>
              <a:t>Bagging: </a:t>
            </a:r>
            <a:r>
              <a:rPr lang="en-US" sz="2800" b="0" i="0" dirty="0">
                <a:solidFill>
                  <a:srgbClr val="774B27"/>
                </a:solidFill>
                <a:effectLst/>
                <a:latin typeface="Arial" panose="020B0604020202020204" pitchFamily="34" charset="0"/>
                <a:cs typeface="Arial" panose="020B0604020202020204" pitchFamily="34" charset="0"/>
              </a:rPr>
              <a:t>Creating a different training subset from sample training data with replacement is called Bagging. The final output is based on majority voting. </a:t>
            </a:r>
          </a:p>
          <a:p>
            <a:pPr algn="just"/>
            <a:r>
              <a:rPr lang="en-US" sz="2800" b="1" i="0" dirty="0">
                <a:solidFill>
                  <a:srgbClr val="774B27"/>
                </a:solidFill>
                <a:effectLst/>
                <a:latin typeface="Arial" panose="020B0604020202020204" pitchFamily="34" charset="0"/>
                <a:cs typeface="Arial" panose="020B0604020202020204" pitchFamily="34" charset="0"/>
              </a:rPr>
              <a:t>Boosting: </a:t>
            </a:r>
            <a:r>
              <a:rPr lang="en-US" sz="2800" b="0" i="0" dirty="0">
                <a:solidFill>
                  <a:srgbClr val="774B27"/>
                </a:solidFill>
                <a:effectLst/>
                <a:latin typeface="Arial" panose="020B0604020202020204" pitchFamily="34" charset="0"/>
                <a:cs typeface="Arial" panose="020B0604020202020204" pitchFamily="34" charset="0"/>
              </a:rPr>
              <a:t>Combing weak learners into strong learners by creating sequential models such that the final model has the highest accuracy is called Boosting</a:t>
            </a:r>
            <a:r>
              <a:rPr lang="en-US" sz="2800" b="0" i="0" dirty="0">
                <a:solidFill>
                  <a:srgbClr val="51565E"/>
                </a:solidFill>
                <a:effectLst/>
                <a:latin typeface="+mj-lt"/>
              </a:rPr>
              <a:t>.</a:t>
            </a:r>
          </a:p>
          <a:p>
            <a:pPr marL="0" lvl="0" indent="0" algn="just">
              <a:lnSpc>
                <a:spcPts val="3919"/>
              </a:lnSpc>
              <a:spcBef>
                <a:spcPct val="0"/>
              </a:spcBef>
            </a:pPr>
            <a:endParaRPr lang="en-US" sz="2800" u="none" dirty="0">
              <a:solidFill>
                <a:srgbClr val="35211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6947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3"/>
          <p:cNvGrpSpPr/>
          <p:nvPr/>
        </p:nvGrpSpPr>
        <p:grpSpPr>
          <a:xfrm>
            <a:off x="15925800" y="8334370"/>
            <a:ext cx="4293129" cy="429312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5" name="TextBox 25"/>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26" name="Group 26"/>
          <p:cNvGrpSpPr/>
          <p:nvPr/>
        </p:nvGrpSpPr>
        <p:grpSpPr>
          <a:xfrm>
            <a:off x="-1751643" y="-2968946"/>
            <a:ext cx="4293129" cy="4293129"/>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8" name="TextBox 28"/>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29" name="Freeform 29"/>
          <p:cNvSpPr/>
          <p:nvPr/>
        </p:nvSpPr>
        <p:spPr>
          <a:xfrm>
            <a:off x="15389711" y="-1175164"/>
            <a:ext cx="4016153" cy="2203864"/>
          </a:xfrm>
          <a:custGeom>
            <a:avLst/>
            <a:gdLst/>
            <a:ahLst/>
            <a:cxnLst/>
            <a:rect l="l" t="t" r="r" b="b"/>
            <a:pathLst>
              <a:path w="4016153" h="2203864">
                <a:moveTo>
                  <a:pt x="0" y="0"/>
                </a:moveTo>
                <a:lnTo>
                  <a:pt x="4016154" y="0"/>
                </a:lnTo>
                <a:lnTo>
                  <a:pt x="4016154"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a:off x="-1474667" y="9379003"/>
            <a:ext cx="4016153" cy="2203864"/>
          </a:xfrm>
          <a:custGeom>
            <a:avLst/>
            <a:gdLst/>
            <a:ahLst/>
            <a:cxnLst/>
            <a:rect l="l" t="t" r="r" b="b"/>
            <a:pathLst>
              <a:path w="4016153" h="2203864">
                <a:moveTo>
                  <a:pt x="0" y="0"/>
                </a:moveTo>
                <a:lnTo>
                  <a:pt x="4016153" y="0"/>
                </a:lnTo>
                <a:lnTo>
                  <a:pt x="4016153"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2" name="Picture 1">
            <a:extLst>
              <a:ext uri="{FF2B5EF4-FFF2-40B4-BE49-F238E27FC236}">
                <a16:creationId xmlns:a16="http://schemas.microsoft.com/office/drawing/2014/main" id="{DF286924-FD5D-79F3-7DCC-04A2B18EB4C8}"/>
              </a:ext>
            </a:extLst>
          </p:cNvPr>
          <p:cNvPicPr>
            <a:picLocks noChangeAspect="1"/>
          </p:cNvPicPr>
          <p:nvPr/>
        </p:nvPicPr>
        <p:blipFill>
          <a:blip r:embed="rId4"/>
          <a:stretch>
            <a:fillRect/>
          </a:stretch>
        </p:blipFill>
        <p:spPr>
          <a:xfrm>
            <a:off x="2105437" y="529202"/>
            <a:ext cx="12143963" cy="4301895"/>
          </a:xfrm>
          <a:prstGeom prst="rect">
            <a:avLst/>
          </a:prstGeom>
        </p:spPr>
      </p:pic>
      <p:sp>
        <p:nvSpPr>
          <p:cNvPr id="5" name="TextBox 4">
            <a:extLst>
              <a:ext uri="{FF2B5EF4-FFF2-40B4-BE49-F238E27FC236}">
                <a16:creationId xmlns:a16="http://schemas.microsoft.com/office/drawing/2014/main" id="{DD72EA6F-045A-54FB-A8EE-A059151B787C}"/>
              </a:ext>
            </a:extLst>
          </p:cNvPr>
          <p:cNvSpPr txBox="1"/>
          <p:nvPr/>
        </p:nvSpPr>
        <p:spPr>
          <a:xfrm>
            <a:off x="1752600" y="4822331"/>
            <a:ext cx="12968037" cy="3970318"/>
          </a:xfrm>
          <a:prstGeom prst="rect">
            <a:avLst/>
          </a:prstGeom>
          <a:noFill/>
        </p:spPr>
        <p:txBody>
          <a:bodyPr wrap="square">
            <a:spAutoFit/>
          </a:bodyPr>
          <a:lstStyle/>
          <a:p>
            <a:pPr marL="342900" indent="-342900" algn="just">
              <a:buFont typeface="Arial" panose="020B0604020202020204" pitchFamily="34" charset="0"/>
              <a:buChar char="•"/>
            </a:pPr>
            <a:r>
              <a:rPr lang="en-US" sz="2800" b="1" dirty="0">
                <a:solidFill>
                  <a:srgbClr val="774B27"/>
                </a:solidFill>
                <a:latin typeface="+mj-lt"/>
              </a:rPr>
              <a:t>Bagging: </a:t>
            </a:r>
            <a:r>
              <a:rPr lang="en-US" sz="2800" dirty="0">
                <a:solidFill>
                  <a:srgbClr val="774B27"/>
                </a:solidFill>
                <a:latin typeface="+mj-lt"/>
              </a:rPr>
              <a:t>From the principle mentioned above, we can understand Random forest uses the Bagging code.</a:t>
            </a:r>
          </a:p>
          <a:p>
            <a:pPr marL="342900" indent="-342900" algn="just">
              <a:buFont typeface="Arial" panose="020B0604020202020204" pitchFamily="34" charset="0"/>
              <a:buChar char="•"/>
            </a:pPr>
            <a:r>
              <a:rPr lang="en-US" sz="2800" dirty="0">
                <a:solidFill>
                  <a:srgbClr val="774B27"/>
                </a:solidFill>
                <a:latin typeface="+mj-lt"/>
              </a:rPr>
              <a:t> Bagging is also known as Bootstrap Aggregation used by random forest. The process begins with any original random data. </a:t>
            </a:r>
          </a:p>
          <a:p>
            <a:pPr marL="342900" indent="-342900" algn="just">
              <a:buFont typeface="Arial" panose="020B0604020202020204" pitchFamily="34" charset="0"/>
              <a:buChar char="•"/>
            </a:pPr>
            <a:r>
              <a:rPr lang="en-US" sz="2800" dirty="0">
                <a:solidFill>
                  <a:srgbClr val="774B27"/>
                </a:solidFill>
                <a:latin typeface="+mj-lt"/>
              </a:rPr>
              <a:t>After arranging, it is organized into samples known as Bootstrap Sample. This process is known as Bootstrapping. Further, the models are trained individually, yielding different results known as Aggregation. In the last step, all the results are combined, and the generated output is based on majority voting. This step is known as Bagging and is done using an Ensemble Classifier</a:t>
            </a:r>
            <a:r>
              <a:rPr lang="en-US" sz="1800" dirty="0">
                <a:solidFill>
                  <a:schemeClr val="tx1">
                    <a:lumMod val="75000"/>
                    <a:lumOff val="25000"/>
                  </a:schemeClr>
                </a:solidFill>
                <a:latin typeface="+mj-lt"/>
              </a:rPr>
              <a:t>.</a:t>
            </a:r>
            <a:endParaRPr lang="en-IN" sz="1800" dirty="0">
              <a:solidFill>
                <a:schemeClr val="tx1">
                  <a:lumMod val="75000"/>
                  <a:lumOff val="25000"/>
                </a:schemeClr>
              </a:solidFill>
              <a:latin typeface="+mj-lt"/>
            </a:endParaRPr>
          </a:p>
        </p:txBody>
      </p:sp>
    </p:spTree>
    <p:extLst>
      <p:ext uri="{BB962C8B-B14F-4D97-AF65-F5344CB8AC3E}">
        <p14:creationId xmlns:p14="http://schemas.microsoft.com/office/powerpoint/2010/main" val="106943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2460" y="-1714500"/>
            <a:ext cx="19132920" cy="2701944"/>
            <a:chOff x="0" y="0"/>
            <a:chExt cx="5039123" cy="711623"/>
          </a:xfrm>
        </p:grpSpPr>
        <p:sp>
          <p:nvSpPr>
            <p:cNvPr id="3" name="Freeform 3"/>
            <p:cNvSpPr/>
            <p:nvPr/>
          </p:nvSpPr>
          <p:spPr>
            <a:xfrm>
              <a:off x="0" y="0"/>
              <a:ext cx="5039123" cy="711623"/>
            </a:xfrm>
            <a:custGeom>
              <a:avLst/>
              <a:gdLst/>
              <a:ahLst/>
              <a:cxnLst/>
              <a:rect l="l" t="t" r="r" b="b"/>
              <a:pathLst>
                <a:path w="5039123" h="711623">
                  <a:moveTo>
                    <a:pt x="0" y="0"/>
                  </a:moveTo>
                  <a:lnTo>
                    <a:pt x="5039123" y="0"/>
                  </a:lnTo>
                  <a:lnTo>
                    <a:pt x="5039123" y="711623"/>
                  </a:lnTo>
                  <a:lnTo>
                    <a:pt x="0" y="711623"/>
                  </a:lnTo>
                  <a:close/>
                </a:path>
              </a:pathLst>
            </a:custGeom>
            <a:solidFill>
              <a:srgbClr val="E0B15E"/>
            </a:solidFill>
          </p:spPr>
        </p:sp>
        <p:sp>
          <p:nvSpPr>
            <p:cNvPr id="4" name="TextBox 4"/>
            <p:cNvSpPr txBox="1"/>
            <p:nvPr/>
          </p:nvSpPr>
          <p:spPr>
            <a:xfrm>
              <a:off x="0" y="-28575"/>
              <a:ext cx="5039123" cy="740198"/>
            </a:xfrm>
            <a:prstGeom prst="rect">
              <a:avLst/>
            </a:prstGeom>
          </p:spPr>
          <p:txBody>
            <a:bodyPr lIns="50800" tIns="50800" rIns="50800" bIns="50800" rtlCol="0" anchor="ctr"/>
            <a:lstStyle/>
            <a:p>
              <a:pPr algn="ctr">
                <a:lnSpc>
                  <a:spcPts val="2590"/>
                </a:lnSpc>
              </a:pPr>
              <a:endParaRPr/>
            </a:p>
          </p:txBody>
        </p:sp>
      </p:grpSp>
      <p:grpSp>
        <p:nvGrpSpPr>
          <p:cNvPr id="62" name="Group 62"/>
          <p:cNvGrpSpPr/>
          <p:nvPr/>
        </p:nvGrpSpPr>
        <p:grpSpPr>
          <a:xfrm>
            <a:off x="-422460" y="9299556"/>
            <a:ext cx="19132920" cy="2701944"/>
            <a:chOff x="0" y="0"/>
            <a:chExt cx="5039123" cy="711623"/>
          </a:xfrm>
        </p:grpSpPr>
        <p:sp>
          <p:nvSpPr>
            <p:cNvPr id="63" name="Freeform 63"/>
            <p:cNvSpPr/>
            <p:nvPr/>
          </p:nvSpPr>
          <p:spPr>
            <a:xfrm>
              <a:off x="0" y="0"/>
              <a:ext cx="5039123" cy="711623"/>
            </a:xfrm>
            <a:custGeom>
              <a:avLst/>
              <a:gdLst/>
              <a:ahLst/>
              <a:cxnLst/>
              <a:rect l="l" t="t" r="r" b="b"/>
              <a:pathLst>
                <a:path w="5039123" h="711623">
                  <a:moveTo>
                    <a:pt x="0" y="0"/>
                  </a:moveTo>
                  <a:lnTo>
                    <a:pt x="5039123" y="0"/>
                  </a:lnTo>
                  <a:lnTo>
                    <a:pt x="5039123" y="711623"/>
                  </a:lnTo>
                  <a:lnTo>
                    <a:pt x="0" y="711623"/>
                  </a:lnTo>
                  <a:close/>
                </a:path>
              </a:pathLst>
            </a:custGeom>
            <a:solidFill>
              <a:srgbClr val="E0B15E"/>
            </a:solidFill>
          </p:spPr>
        </p:sp>
        <p:sp>
          <p:nvSpPr>
            <p:cNvPr id="64" name="TextBox 64"/>
            <p:cNvSpPr txBox="1"/>
            <p:nvPr/>
          </p:nvSpPr>
          <p:spPr>
            <a:xfrm>
              <a:off x="0" y="-28575"/>
              <a:ext cx="5039123" cy="740198"/>
            </a:xfrm>
            <a:prstGeom prst="rect">
              <a:avLst/>
            </a:prstGeom>
          </p:spPr>
          <p:txBody>
            <a:bodyPr lIns="50800" tIns="50800" rIns="50800" bIns="50800" rtlCol="0" anchor="ctr"/>
            <a:lstStyle/>
            <a:p>
              <a:pPr algn="ctr">
                <a:lnSpc>
                  <a:spcPts val="2590"/>
                </a:lnSpc>
              </a:pPr>
              <a:endParaRPr/>
            </a:p>
          </p:txBody>
        </p:sp>
      </p:grpSp>
      <p:sp>
        <p:nvSpPr>
          <p:cNvPr id="5" name="Text Box 1">
            <a:extLst>
              <a:ext uri="{FF2B5EF4-FFF2-40B4-BE49-F238E27FC236}">
                <a16:creationId xmlns:a16="http://schemas.microsoft.com/office/drawing/2014/main" id="{40BBD8FF-BC9A-E56E-6515-BDFC2C3EDF1A}"/>
              </a:ext>
            </a:extLst>
          </p:cNvPr>
          <p:cNvSpPr txBox="1"/>
          <p:nvPr/>
        </p:nvSpPr>
        <p:spPr>
          <a:xfrm>
            <a:off x="4343400" y="3712339"/>
            <a:ext cx="10876280" cy="2862322"/>
          </a:xfrm>
          <a:prstGeom prst="rect">
            <a:avLst/>
          </a:prstGeom>
          <a:noFill/>
        </p:spPr>
        <p:txBody>
          <a:bodyPr wrap="square" rtlCol="0">
            <a:spAutoFit/>
          </a:bodyPr>
          <a:lstStyle/>
          <a:p>
            <a:r>
              <a:rPr lang="en-GB" altLang="en-US" sz="6000" b="1" dirty="0">
                <a:solidFill>
                  <a:srgbClr val="9F6433"/>
                </a:solidFill>
                <a:latin typeface="Times New Roman" panose="02020603050405020304" charset="0"/>
                <a:cs typeface="Times New Roman" panose="02020603050405020304" charset="0"/>
                <a:sym typeface="+mn-ea"/>
              </a:rPr>
              <a:t>  </a:t>
            </a:r>
          </a:p>
          <a:p>
            <a:r>
              <a:rPr lang="en-GB" altLang="en-US" sz="6000" b="1" dirty="0">
                <a:solidFill>
                  <a:srgbClr val="9F6433"/>
                </a:solidFill>
                <a:latin typeface="Times New Roman" panose="02020603050405020304" charset="0"/>
                <a:cs typeface="Times New Roman" panose="02020603050405020304" charset="0"/>
                <a:sym typeface="+mn-ea"/>
              </a:rPr>
              <a:t>Project Execution Screen Shots</a:t>
            </a:r>
          </a:p>
          <a:p>
            <a:endParaRPr lang="en-GB" altLang="en-US" sz="6000" b="1" dirty="0">
              <a:solidFill>
                <a:srgbClr val="9F6433"/>
              </a:solidFill>
              <a:latin typeface="Times New Roman" panose="02020603050405020304" charset="0"/>
              <a:cs typeface="Times New Roman" panose="02020603050405020304" charset="0"/>
              <a:sym typeface="+mn-ea"/>
            </a:endParaRPr>
          </a:p>
        </p:txBody>
      </p:sp>
    </p:spTree>
    <p:extLst>
      <p:ext uri="{BB962C8B-B14F-4D97-AF65-F5344CB8AC3E}">
        <p14:creationId xmlns:p14="http://schemas.microsoft.com/office/powerpoint/2010/main" val="3367675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sp>
        <p:nvSpPr>
          <p:cNvPr id="14" name="Freeform 14"/>
          <p:cNvSpPr/>
          <p:nvPr/>
        </p:nvSpPr>
        <p:spPr>
          <a:xfrm rot="1095156">
            <a:off x="-4670108" y="-5478869"/>
            <a:ext cx="7891968" cy="7891968"/>
          </a:xfrm>
          <a:custGeom>
            <a:avLst/>
            <a:gdLst/>
            <a:ahLst/>
            <a:cxnLst/>
            <a:rect l="l" t="t" r="r" b="b"/>
            <a:pathLst>
              <a:path w="7891968" h="7891968">
                <a:moveTo>
                  <a:pt x="0" y="0"/>
                </a:moveTo>
                <a:lnTo>
                  <a:pt x="7891967" y="0"/>
                </a:lnTo>
                <a:lnTo>
                  <a:pt x="7891967" y="7891967"/>
                </a:lnTo>
                <a:lnTo>
                  <a:pt x="0" y="78919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1" name="Freeform 31"/>
          <p:cNvSpPr/>
          <p:nvPr/>
        </p:nvSpPr>
        <p:spPr>
          <a:xfrm rot="1095156">
            <a:off x="16019322" y="7306721"/>
            <a:ext cx="7891968" cy="7891968"/>
          </a:xfrm>
          <a:custGeom>
            <a:avLst/>
            <a:gdLst/>
            <a:ahLst/>
            <a:cxnLst/>
            <a:rect l="l" t="t" r="r" b="b"/>
            <a:pathLst>
              <a:path w="7891968" h="7891968">
                <a:moveTo>
                  <a:pt x="0" y="0"/>
                </a:moveTo>
                <a:lnTo>
                  <a:pt x="7891967" y="0"/>
                </a:lnTo>
                <a:lnTo>
                  <a:pt x="7891967" y="7891967"/>
                </a:lnTo>
                <a:lnTo>
                  <a:pt x="0" y="78919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9" name="Group 39"/>
          <p:cNvGrpSpPr/>
          <p:nvPr/>
        </p:nvGrpSpPr>
        <p:grpSpPr>
          <a:xfrm>
            <a:off x="13036870" y="-1895088"/>
            <a:ext cx="2625834" cy="2625834"/>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41" name="TextBox 41"/>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dirty="0"/>
            </a:p>
          </p:txBody>
        </p:sp>
      </p:grpSp>
      <p:grpSp>
        <p:nvGrpSpPr>
          <p:cNvPr id="42" name="Group 42"/>
          <p:cNvGrpSpPr/>
          <p:nvPr/>
        </p:nvGrpSpPr>
        <p:grpSpPr>
          <a:xfrm>
            <a:off x="992088" y="9192814"/>
            <a:ext cx="2625834" cy="2625834"/>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44" name="TextBox 44"/>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dirty="0"/>
            </a:p>
          </p:txBody>
        </p:sp>
      </p:grpSp>
      <p:sp>
        <p:nvSpPr>
          <p:cNvPr id="45" name="TextBox 2">
            <a:extLst>
              <a:ext uri="{FF2B5EF4-FFF2-40B4-BE49-F238E27FC236}">
                <a16:creationId xmlns:a16="http://schemas.microsoft.com/office/drawing/2014/main" id="{536C8F59-E32D-F80D-22F4-C49E05E03708}"/>
              </a:ext>
            </a:extLst>
          </p:cNvPr>
          <p:cNvSpPr txBox="1"/>
          <p:nvPr/>
        </p:nvSpPr>
        <p:spPr>
          <a:xfrm>
            <a:off x="2590800" y="353755"/>
            <a:ext cx="13692569" cy="1146596"/>
          </a:xfrm>
          <a:prstGeom prst="rect">
            <a:avLst/>
          </a:prstGeom>
        </p:spPr>
        <p:txBody>
          <a:bodyPr wrap="square" lIns="0" tIns="0" rIns="0" bIns="0" rtlCol="0" anchor="t">
            <a:spAutoFit/>
          </a:bodyPr>
          <a:lstStyle/>
          <a:p>
            <a:pPr marL="0" marR="0" lvl="0" indent="0" algn="just" defTabSz="914400" rtl="0" eaLnBrk="1" fontAlgn="auto" latinLnBrk="0" hangingPunct="1">
              <a:lnSpc>
                <a:spcPts val="10080"/>
              </a:lnSpc>
              <a:spcBef>
                <a:spcPct val="0"/>
              </a:spcBef>
              <a:spcAft>
                <a:spcPts val="0"/>
              </a:spcAft>
              <a:buClrTx/>
              <a:buSzTx/>
              <a:buFontTx/>
              <a:buNone/>
              <a:tabLst/>
              <a:defRPr/>
            </a:pPr>
            <a:r>
              <a:rPr kumimoji="0" lang="en-US" sz="6000" b="1" i="0" u="none" strike="noStrike" kern="1200" cap="none" spc="0" normalizeH="0" baseline="0" noProof="0" dirty="0">
                <a:ln>
                  <a:noFill/>
                </a:ln>
                <a:solidFill>
                  <a:srgbClr val="352111"/>
                </a:solidFill>
                <a:effectLst/>
                <a:uLnTx/>
                <a:uFillTx/>
                <a:latin typeface="HK Grotesk Bold"/>
                <a:ea typeface="+mn-ea"/>
                <a:cs typeface="+mn-cs"/>
              </a:rPr>
              <a:t>CONTENTS</a:t>
            </a:r>
          </a:p>
        </p:txBody>
      </p:sp>
      <p:sp>
        <p:nvSpPr>
          <p:cNvPr id="46" name="TextBox 3">
            <a:extLst>
              <a:ext uri="{FF2B5EF4-FFF2-40B4-BE49-F238E27FC236}">
                <a16:creationId xmlns:a16="http://schemas.microsoft.com/office/drawing/2014/main" id="{03186581-7336-A4A2-F395-2CB49F1B6839}"/>
              </a:ext>
            </a:extLst>
          </p:cNvPr>
          <p:cNvSpPr txBox="1"/>
          <p:nvPr/>
        </p:nvSpPr>
        <p:spPr>
          <a:xfrm>
            <a:off x="3262709" y="1333500"/>
            <a:ext cx="831516" cy="878638"/>
          </a:xfrm>
          <a:prstGeom prst="rect">
            <a:avLst/>
          </a:prstGeom>
        </p:spPr>
        <p:txBody>
          <a:bodyPr wrap="square" lIns="0" tIns="0" rIns="0" bIns="0" rtlCol="0" anchor="t">
            <a:spAutoFit/>
          </a:bodyPr>
          <a:lstStyle/>
          <a:p>
            <a:pPr marL="0" marR="0" lvl="0" indent="0" algn="just" defTabSz="914400" rtl="0" eaLnBrk="1" fontAlgn="auto" latinLnBrk="0" hangingPunct="1">
              <a:lnSpc>
                <a:spcPts val="7839"/>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352111"/>
                </a:solidFill>
                <a:effectLst/>
                <a:uLnTx/>
                <a:uFillTx/>
                <a:latin typeface="HK Grotesk Bold"/>
                <a:ea typeface="+mn-ea"/>
                <a:cs typeface="+mn-cs"/>
              </a:rPr>
              <a:t>01</a:t>
            </a:r>
            <a:endParaRPr kumimoji="0" lang="en-US" sz="4800" b="0" i="0" u="none" strike="noStrike" kern="1200" cap="none" spc="0" normalizeH="0" baseline="0" noProof="0" dirty="0">
              <a:ln>
                <a:noFill/>
              </a:ln>
              <a:solidFill>
                <a:srgbClr val="352111"/>
              </a:solidFill>
              <a:effectLst/>
              <a:uLnTx/>
              <a:uFillTx/>
              <a:latin typeface="HK Grotesk Bold"/>
              <a:ea typeface="+mn-ea"/>
              <a:cs typeface="+mn-cs"/>
            </a:endParaRPr>
          </a:p>
        </p:txBody>
      </p:sp>
      <p:sp>
        <p:nvSpPr>
          <p:cNvPr id="47" name="TextBox 5">
            <a:extLst>
              <a:ext uri="{FF2B5EF4-FFF2-40B4-BE49-F238E27FC236}">
                <a16:creationId xmlns:a16="http://schemas.microsoft.com/office/drawing/2014/main" id="{7FE6824C-50BE-BC5A-45BD-00E06256AE3C}"/>
              </a:ext>
            </a:extLst>
          </p:cNvPr>
          <p:cNvSpPr txBox="1"/>
          <p:nvPr/>
        </p:nvSpPr>
        <p:spPr>
          <a:xfrm>
            <a:off x="3221335" y="3117422"/>
            <a:ext cx="847629" cy="878638"/>
          </a:xfrm>
          <a:prstGeom prst="rect">
            <a:avLst/>
          </a:prstGeom>
        </p:spPr>
        <p:txBody>
          <a:bodyPr wrap="square" lIns="0" tIns="0" rIns="0" bIns="0" rtlCol="0" anchor="t">
            <a:spAutoFit/>
          </a:bodyPr>
          <a:lstStyle/>
          <a:p>
            <a:pPr marL="0" marR="0" lvl="0" indent="0" algn="just" defTabSz="914400" rtl="0" eaLnBrk="1" fontAlgn="auto" latinLnBrk="0" hangingPunct="1">
              <a:lnSpc>
                <a:spcPts val="7839"/>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352111"/>
                </a:solidFill>
                <a:effectLst/>
                <a:uLnTx/>
                <a:uFillTx/>
                <a:latin typeface="HK Grotesk Bold"/>
                <a:ea typeface="+mn-ea"/>
                <a:cs typeface="+mn-cs"/>
              </a:rPr>
              <a:t>03</a:t>
            </a:r>
          </a:p>
        </p:txBody>
      </p:sp>
      <p:sp>
        <p:nvSpPr>
          <p:cNvPr id="48" name="TextBox 6">
            <a:extLst>
              <a:ext uri="{FF2B5EF4-FFF2-40B4-BE49-F238E27FC236}">
                <a16:creationId xmlns:a16="http://schemas.microsoft.com/office/drawing/2014/main" id="{5D758F08-AB43-55C8-9797-231B6FF31BB7}"/>
              </a:ext>
            </a:extLst>
          </p:cNvPr>
          <p:cNvSpPr txBox="1"/>
          <p:nvPr/>
        </p:nvSpPr>
        <p:spPr>
          <a:xfrm>
            <a:off x="4282087" y="1715151"/>
            <a:ext cx="3902410" cy="468526"/>
          </a:xfrm>
          <a:prstGeom prst="rect">
            <a:avLst/>
          </a:prstGeom>
        </p:spPr>
        <p:txBody>
          <a:bodyPr wrap="square" lIns="0" tIns="0" rIns="0" bIns="0" rtlCol="0" anchor="t">
            <a:spAutoFit/>
          </a:bodyPr>
          <a:lstStyle/>
          <a:p>
            <a:pPr marL="0" marR="0" lvl="0" indent="0" algn="l" defTabSz="914400" rtl="0" eaLnBrk="1" fontAlgn="auto" latinLnBrk="0" hangingPunct="1">
              <a:lnSpc>
                <a:spcPts val="3919"/>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D6A781"/>
                </a:solidFill>
                <a:effectLst/>
                <a:uLnTx/>
                <a:uFillTx/>
                <a:latin typeface="HK Grotesk Light"/>
                <a:ea typeface="+mn-ea"/>
                <a:cs typeface="+mn-cs"/>
              </a:rPr>
              <a:t>Abstract </a:t>
            </a:r>
          </a:p>
        </p:txBody>
      </p:sp>
      <p:sp>
        <p:nvSpPr>
          <p:cNvPr id="49" name="TextBox 10">
            <a:extLst>
              <a:ext uri="{FF2B5EF4-FFF2-40B4-BE49-F238E27FC236}">
                <a16:creationId xmlns:a16="http://schemas.microsoft.com/office/drawing/2014/main" id="{73A6E90D-3F40-4D65-EA87-8B112A033F08}"/>
              </a:ext>
            </a:extLst>
          </p:cNvPr>
          <p:cNvSpPr txBox="1"/>
          <p:nvPr/>
        </p:nvSpPr>
        <p:spPr>
          <a:xfrm>
            <a:off x="4282087" y="3382176"/>
            <a:ext cx="3902410" cy="468526"/>
          </a:xfrm>
          <a:prstGeom prst="rect">
            <a:avLst/>
          </a:prstGeom>
        </p:spPr>
        <p:txBody>
          <a:bodyPr wrap="square" lIns="0" tIns="0" rIns="0" bIns="0" rtlCol="0" anchor="t">
            <a:spAutoFit/>
          </a:bodyPr>
          <a:lstStyle/>
          <a:p>
            <a:pPr marL="0" marR="0" lvl="0" indent="0" algn="l" defTabSz="914400" rtl="0" eaLnBrk="1" fontAlgn="auto" latinLnBrk="0" hangingPunct="1">
              <a:lnSpc>
                <a:spcPts val="3919"/>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D6A781"/>
                </a:solidFill>
                <a:effectLst/>
                <a:uLnTx/>
                <a:uFillTx/>
                <a:latin typeface="HK Grotesk Light"/>
                <a:ea typeface="+mn-ea"/>
                <a:cs typeface="+mn-cs"/>
              </a:rPr>
              <a:t>Proposed System</a:t>
            </a:r>
          </a:p>
        </p:txBody>
      </p:sp>
      <p:sp>
        <p:nvSpPr>
          <p:cNvPr id="50" name="TextBox 5">
            <a:extLst>
              <a:ext uri="{FF2B5EF4-FFF2-40B4-BE49-F238E27FC236}">
                <a16:creationId xmlns:a16="http://schemas.microsoft.com/office/drawing/2014/main" id="{519FD734-81B5-8D50-6E88-A4B784699C2F}"/>
              </a:ext>
            </a:extLst>
          </p:cNvPr>
          <p:cNvSpPr txBox="1"/>
          <p:nvPr/>
        </p:nvSpPr>
        <p:spPr>
          <a:xfrm>
            <a:off x="3262710" y="3829209"/>
            <a:ext cx="880356" cy="878638"/>
          </a:xfrm>
          <a:prstGeom prst="rect">
            <a:avLst/>
          </a:prstGeom>
        </p:spPr>
        <p:txBody>
          <a:bodyPr wrap="square" lIns="0" tIns="0" rIns="0" bIns="0" rtlCol="0" anchor="t">
            <a:spAutoFit/>
          </a:bodyPr>
          <a:lstStyle/>
          <a:p>
            <a:pPr marL="0" marR="0" lvl="0" indent="0" algn="just" defTabSz="914400" rtl="0" eaLnBrk="1" fontAlgn="auto" latinLnBrk="0" hangingPunct="1">
              <a:lnSpc>
                <a:spcPts val="7839"/>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352111"/>
                </a:solidFill>
                <a:effectLst/>
                <a:uLnTx/>
                <a:uFillTx/>
                <a:latin typeface="HK Grotesk Bold"/>
                <a:ea typeface="+mn-ea"/>
                <a:cs typeface="+mn-cs"/>
              </a:rPr>
              <a:t>04</a:t>
            </a:r>
            <a:endParaRPr kumimoji="0" lang="en-US" sz="4800" b="0" i="0" u="none" strike="noStrike" kern="1200" cap="none" spc="0" normalizeH="0" baseline="0" noProof="0" dirty="0">
              <a:ln>
                <a:noFill/>
              </a:ln>
              <a:solidFill>
                <a:srgbClr val="352111"/>
              </a:solidFill>
              <a:effectLst/>
              <a:uLnTx/>
              <a:uFillTx/>
              <a:latin typeface="HK Grotesk Bold"/>
              <a:ea typeface="+mn-ea"/>
              <a:cs typeface="+mn-cs"/>
            </a:endParaRPr>
          </a:p>
        </p:txBody>
      </p:sp>
      <p:sp>
        <p:nvSpPr>
          <p:cNvPr id="52" name="TextBox 4">
            <a:extLst>
              <a:ext uri="{FF2B5EF4-FFF2-40B4-BE49-F238E27FC236}">
                <a16:creationId xmlns:a16="http://schemas.microsoft.com/office/drawing/2014/main" id="{9C999690-90A0-2B40-8ABC-A0C51D571271}"/>
              </a:ext>
            </a:extLst>
          </p:cNvPr>
          <p:cNvSpPr txBox="1"/>
          <p:nvPr/>
        </p:nvSpPr>
        <p:spPr>
          <a:xfrm>
            <a:off x="3283185" y="4779701"/>
            <a:ext cx="976042" cy="878638"/>
          </a:xfrm>
          <a:prstGeom prst="rect">
            <a:avLst/>
          </a:prstGeom>
        </p:spPr>
        <p:txBody>
          <a:bodyPr wrap="square" lIns="0" tIns="0" rIns="0" bIns="0" rtlCol="0" anchor="t">
            <a:spAutoFit/>
          </a:bodyPr>
          <a:lstStyle/>
          <a:p>
            <a:pPr marL="0" marR="0" lvl="0" indent="0" algn="just" defTabSz="914400" rtl="0" eaLnBrk="1" fontAlgn="auto" latinLnBrk="0" hangingPunct="1">
              <a:lnSpc>
                <a:spcPts val="7839"/>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352111"/>
                </a:solidFill>
                <a:effectLst/>
                <a:uLnTx/>
                <a:uFillTx/>
                <a:latin typeface="HK Grotesk Bold"/>
                <a:ea typeface="+mn-ea"/>
                <a:cs typeface="+mn-cs"/>
              </a:rPr>
              <a:t>05</a:t>
            </a:r>
            <a:endParaRPr kumimoji="0" lang="en-US" sz="4800" b="0" i="0" u="none" strike="noStrike" kern="1200" cap="none" spc="0" normalizeH="0" baseline="0" noProof="0" dirty="0">
              <a:ln>
                <a:noFill/>
              </a:ln>
              <a:solidFill>
                <a:srgbClr val="352111"/>
              </a:solidFill>
              <a:effectLst/>
              <a:uLnTx/>
              <a:uFillTx/>
              <a:latin typeface="HK Grotesk Bold"/>
              <a:ea typeface="+mn-ea"/>
              <a:cs typeface="+mn-cs"/>
            </a:endParaRPr>
          </a:p>
        </p:txBody>
      </p:sp>
      <p:sp>
        <p:nvSpPr>
          <p:cNvPr id="53" name="TextBox 5">
            <a:extLst>
              <a:ext uri="{FF2B5EF4-FFF2-40B4-BE49-F238E27FC236}">
                <a16:creationId xmlns:a16="http://schemas.microsoft.com/office/drawing/2014/main" id="{B51A182D-7894-D8C9-3E5C-FB6AF79028F1}"/>
              </a:ext>
            </a:extLst>
          </p:cNvPr>
          <p:cNvSpPr txBox="1"/>
          <p:nvPr/>
        </p:nvSpPr>
        <p:spPr>
          <a:xfrm>
            <a:off x="3306045" y="5655706"/>
            <a:ext cx="976042" cy="878638"/>
          </a:xfrm>
          <a:prstGeom prst="rect">
            <a:avLst/>
          </a:prstGeom>
        </p:spPr>
        <p:txBody>
          <a:bodyPr wrap="square" lIns="0" tIns="0" rIns="0" bIns="0" rtlCol="0" anchor="t">
            <a:spAutoFit/>
          </a:bodyPr>
          <a:lstStyle/>
          <a:p>
            <a:pPr marL="0" marR="0" lvl="0" indent="0" algn="just" defTabSz="914400" rtl="0" eaLnBrk="1" fontAlgn="auto" latinLnBrk="0" hangingPunct="1">
              <a:lnSpc>
                <a:spcPts val="7839"/>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352111"/>
                </a:solidFill>
                <a:effectLst/>
                <a:uLnTx/>
                <a:uFillTx/>
                <a:latin typeface="HK Grotesk Bold"/>
                <a:ea typeface="+mn-ea"/>
                <a:cs typeface="+mn-cs"/>
              </a:rPr>
              <a:t>06</a:t>
            </a:r>
            <a:endParaRPr kumimoji="0" lang="en-US" sz="4800" b="0" i="0" u="none" strike="noStrike" kern="1200" cap="none" spc="0" normalizeH="0" baseline="0" noProof="0" dirty="0">
              <a:ln>
                <a:noFill/>
              </a:ln>
              <a:solidFill>
                <a:srgbClr val="352111"/>
              </a:solidFill>
              <a:effectLst/>
              <a:uLnTx/>
              <a:uFillTx/>
              <a:latin typeface="HK Grotesk Bold"/>
              <a:ea typeface="+mn-ea"/>
              <a:cs typeface="+mn-cs"/>
            </a:endParaRPr>
          </a:p>
        </p:txBody>
      </p:sp>
      <p:sp>
        <p:nvSpPr>
          <p:cNvPr id="55" name="TextBox 10">
            <a:extLst>
              <a:ext uri="{FF2B5EF4-FFF2-40B4-BE49-F238E27FC236}">
                <a16:creationId xmlns:a16="http://schemas.microsoft.com/office/drawing/2014/main" id="{595CFC45-61FA-59AA-90C5-A7CCD97AD112}"/>
              </a:ext>
            </a:extLst>
          </p:cNvPr>
          <p:cNvSpPr txBox="1"/>
          <p:nvPr/>
        </p:nvSpPr>
        <p:spPr>
          <a:xfrm>
            <a:off x="4372046" y="5143500"/>
            <a:ext cx="2015475" cy="468526"/>
          </a:xfrm>
          <a:prstGeom prst="rect">
            <a:avLst/>
          </a:prstGeom>
        </p:spPr>
        <p:txBody>
          <a:bodyPr wrap="square" lIns="0" tIns="0" rIns="0" bIns="0" rtlCol="0" anchor="t">
            <a:spAutoFit/>
          </a:bodyPr>
          <a:lstStyle/>
          <a:p>
            <a:pPr marL="0" marR="0" lvl="0" indent="0" algn="l" defTabSz="914400" rtl="0" eaLnBrk="1" fontAlgn="auto" latinLnBrk="0" hangingPunct="1">
              <a:lnSpc>
                <a:spcPts val="3919"/>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D6A781"/>
                </a:solidFill>
                <a:effectLst/>
                <a:uLnTx/>
                <a:uFillTx/>
                <a:latin typeface="HK Grotesk Light"/>
                <a:ea typeface="+mn-ea"/>
                <a:cs typeface="+mn-cs"/>
              </a:rPr>
              <a:t>Design</a:t>
            </a:r>
          </a:p>
        </p:txBody>
      </p:sp>
      <p:sp>
        <p:nvSpPr>
          <p:cNvPr id="56" name="TextBox 5">
            <a:extLst>
              <a:ext uri="{FF2B5EF4-FFF2-40B4-BE49-F238E27FC236}">
                <a16:creationId xmlns:a16="http://schemas.microsoft.com/office/drawing/2014/main" id="{F950FA21-01CE-513A-F25E-49C9FF7E6131}"/>
              </a:ext>
            </a:extLst>
          </p:cNvPr>
          <p:cNvSpPr txBox="1"/>
          <p:nvPr/>
        </p:nvSpPr>
        <p:spPr>
          <a:xfrm>
            <a:off x="3300031" y="6529990"/>
            <a:ext cx="818806" cy="878638"/>
          </a:xfrm>
          <a:prstGeom prst="rect">
            <a:avLst/>
          </a:prstGeom>
        </p:spPr>
        <p:txBody>
          <a:bodyPr wrap="square" lIns="0" tIns="0" rIns="0" bIns="0" rtlCol="0" anchor="t">
            <a:spAutoFit/>
          </a:bodyPr>
          <a:lstStyle/>
          <a:p>
            <a:pPr marL="0" marR="0" lvl="0" indent="0" algn="just" defTabSz="914400" rtl="0" eaLnBrk="1" fontAlgn="auto" latinLnBrk="0" hangingPunct="1">
              <a:lnSpc>
                <a:spcPts val="7839"/>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352111"/>
                </a:solidFill>
                <a:effectLst/>
                <a:uLnTx/>
                <a:uFillTx/>
                <a:latin typeface="HK Grotesk Bold"/>
                <a:ea typeface="+mn-ea"/>
                <a:cs typeface="+mn-cs"/>
              </a:rPr>
              <a:t>07</a:t>
            </a:r>
            <a:endParaRPr kumimoji="0" lang="en-US" sz="4800" b="0" i="0" u="none" strike="noStrike" kern="1200" cap="none" spc="0" normalizeH="0" baseline="0" noProof="0" dirty="0">
              <a:ln>
                <a:noFill/>
              </a:ln>
              <a:solidFill>
                <a:srgbClr val="352111"/>
              </a:solidFill>
              <a:effectLst/>
              <a:uLnTx/>
              <a:uFillTx/>
              <a:latin typeface="HK Grotesk Bold"/>
              <a:ea typeface="+mn-ea"/>
              <a:cs typeface="+mn-cs"/>
            </a:endParaRPr>
          </a:p>
        </p:txBody>
      </p:sp>
      <p:sp>
        <p:nvSpPr>
          <p:cNvPr id="57" name="TextBox 10">
            <a:extLst>
              <a:ext uri="{FF2B5EF4-FFF2-40B4-BE49-F238E27FC236}">
                <a16:creationId xmlns:a16="http://schemas.microsoft.com/office/drawing/2014/main" id="{5E52B5E2-54D1-82A2-48B1-BA25013BE227}"/>
              </a:ext>
            </a:extLst>
          </p:cNvPr>
          <p:cNvSpPr txBox="1"/>
          <p:nvPr/>
        </p:nvSpPr>
        <p:spPr>
          <a:xfrm>
            <a:off x="4250990" y="6046574"/>
            <a:ext cx="3902410" cy="468526"/>
          </a:xfrm>
          <a:prstGeom prst="rect">
            <a:avLst/>
          </a:prstGeom>
        </p:spPr>
        <p:txBody>
          <a:bodyPr wrap="square" lIns="0" tIns="0" rIns="0" bIns="0" rtlCol="0" anchor="t">
            <a:spAutoFit/>
          </a:bodyPr>
          <a:lstStyle/>
          <a:p>
            <a:pPr marL="0" marR="0" lvl="0" indent="0" algn="l" defTabSz="914400" rtl="0" eaLnBrk="1" fontAlgn="auto" latinLnBrk="0" hangingPunct="1">
              <a:lnSpc>
                <a:spcPts val="3919"/>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D6A781"/>
                </a:solidFill>
                <a:effectLst/>
                <a:uLnTx/>
                <a:uFillTx/>
                <a:latin typeface="HK Grotesk Light"/>
                <a:ea typeface="+mn-ea"/>
                <a:cs typeface="+mn-cs"/>
              </a:rPr>
              <a:t>Analysis </a:t>
            </a:r>
          </a:p>
        </p:txBody>
      </p:sp>
      <p:sp>
        <p:nvSpPr>
          <p:cNvPr id="58" name="TextBox 5">
            <a:extLst>
              <a:ext uri="{FF2B5EF4-FFF2-40B4-BE49-F238E27FC236}">
                <a16:creationId xmlns:a16="http://schemas.microsoft.com/office/drawing/2014/main" id="{5E20486A-176A-F89B-E5C0-8320B9C1D259}"/>
              </a:ext>
            </a:extLst>
          </p:cNvPr>
          <p:cNvSpPr txBox="1"/>
          <p:nvPr/>
        </p:nvSpPr>
        <p:spPr>
          <a:xfrm>
            <a:off x="3194108" y="2247900"/>
            <a:ext cx="847629" cy="878638"/>
          </a:xfrm>
          <a:prstGeom prst="rect">
            <a:avLst/>
          </a:prstGeom>
        </p:spPr>
        <p:txBody>
          <a:bodyPr wrap="square" lIns="0" tIns="0" rIns="0" bIns="0" rtlCol="0" anchor="t">
            <a:spAutoFit/>
          </a:bodyPr>
          <a:lstStyle/>
          <a:p>
            <a:pPr marL="0" marR="0" lvl="0" indent="0" algn="just" defTabSz="914400" rtl="0" eaLnBrk="1" fontAlgn="auto" latinLnBrk="0" hangingPunct="1">
              <a:lnSpc>
                <a:spcPts val="7839"/>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352111"/>
                </a:solidFill>
                <a:effectLst/>
                <a:uLnTx/>
                <a:uFillTx/>
                <a:latin typeface="HK Grotesk Bold"/>
                <a:ea typeface="+mn-ea"/>
                <a:cs typeface="+mn-cs"/>
              </a:rPr>
              <a:t>02</a:t>
            </a:r>
          </a:p>
        </p:txBody>
      </p:sp>
      <p:sp>
        <p:nvSpPr>
          <p:cNvPr id="59" name="TextBox 10">
            <a:extLst>
              <a:ext uri="{FF2B5EF4-FFF2-40B4-BE49-F238E27FC236}">
                <a16:creationId xmlns:a16="http://schemas.microsoft.com/office/drawing/2014/main" id="{361F78F8-ABBB-2DC0-0725-A2F9022B6EB0}"/>
              </a:ext>
            </a:extLst>
          </p:cNvPr>
          <p:cNvSpPr txBox="1"/>
          <p:nvPr/>
        </p:nvSpPr>
        <p:spPr>
          <a:xfrm>
            <a:off x="4282087" y="2528710"/>
            <a:ext cx="3902410" cy="468526"/>
          </a:xfrm>
          <a:prstGeom prst="rect">
            <a:avLst/>
          </a:prstGeom>
        </p:spPr>
        <p:txBody>
          <a:bodyPr wrap="square" lIns="0" tIns="0" rIns="0" bIns="0" rtlCol="0" anchor="t">
            <a:spAutoFit/>
          </a:bodyPr>
          <a:lstStyle/>
          <a:p>
            <a:pPr marL="0" marR="0" lvl="0" indent="0" algn="l" defTabSz="914400" rtl="0" eaLnBrk="1" fontAlgn="auto" latinLnBrk="0" hangingPunct="1">
              <a:lnSpc>
                <a:spcPts val="3919"/>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D6A781"/>
                </a:solidFill>
                <a:effectLst/>
                <a:uLnTx/>
                <a:uFillTx/>
                <a:latin typeface="HK Grotesk Light"/>
                <a:ea typeface="+mn-ea"/>
                <a:cs typeface="+mn-cs"/>
              </a:rPr>
              <a:t>Existing System</a:t>
            </a:r>
          </a:p>
        </p:txBody>
      </p:sp>
      <p:sp>
        <p:nvSpPr>
          <p:cNvPr id="61" name="TextBox 10">
            <a:extLst>
              <a:ext uri="{FF2B5EF4-FFF2-40B4-BE49-F238E27FC236}">
                <a16:creationId xmlns:a16="http://schemas.microsoft.com/office/drawing/2014/main" id="{0D099705-B79C-6D67-20CC-DFD5C42DA1F0}"/>
              </a:ext>
            </a:extLst>
          </p:cNvPr>
          <p:cNvSpPr txBox="1"/>
          <p:nvPr/>
        </p:nvSpPr>
        <p:spPr>
          <a:xfrm>
            <a:off x="4250991" y="6826666"/>
            <a:ext cx="6582910" cy="468526"/>
          </a:xfrm>
          <a:prstGeom prst="rect">
            <a:avLst/>
          </a:prstGeom>
        </p:spPr>
        <p:txBody>
          <a:bodyPr wrap="square" lIns="0" tIns="0" rIns="0" bIns="0" rtlCol="0" anchor="t">
            <a:spAutoFit/>
          </a:bodyPr>
          <a:lstStyle/>
          <a:p>
            <a:pPr marL="0" marR="0" lvl="0" indent="0" algn="l" defTabSz="914400" rtl="0" eaLnBrk="1" fontAlgn="auto" latinLnBrk="0" hangingPunct="1">
              <a:lnSpc>
                <a:spcPts val="3919"/>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D6A781"/>
                </a:solidFill>
                <a:effectLst/>
                <a:uLnTx/>
                <a:uFillTx/>
                <a:latin typeface="HK Grotesk Light"/>
                <a:ea typeface="+mn-ea"/>
                <a:cs typeface="+mn-cs"/>
              </a:rPr>
              <a:t> Project Execution Screen Shots</a:t>
            </a:r>
          </a:p>
        </p:txBody>
      </p:sp>
      <p:sp>
        <p:nvSpPr>
          <p:cNvPr id="7" name="TextBox 8">
            <a:extLst>
              <a:ext uri="{FF2B5EF4-FFF2-40B4-BE49-F238E27FC236}">
                <a16:creationId xmlns:a16="http://schemas.microsoft.com/office/drawing/2014/main" id="{B3AD6714-FDD0-09FF-284B-77278EB9032A}"/>
              </a:ext>
            </a:extLst>
          </p:cNvPr>
          <p:cNvSpPr txBox="1"/>
          <p:nvPr/>
        </p:nvSpPr>
        <p:spPr>
          <a:xfrm>
            <a:off x="4282087" y="4152900"/>
            <a:ext cx="3597165" cy="468526"/>
          </a:xfrm>
          <a:prstGeom prst="rect">
            <a:avLst/>
          </a:prstGeom>
        </p:spPr>
        <p:txBody>
          <a:bodyPr wrap="square" lIns="0" tIns="0" rIns="0" bIns="0" rtlCol="0" anchor="t">
            <a:spAutoFit/>
          </a:bodyPr>
          <a:lstStyle/>
          <a:p>
            <a:pPr marL="0" marR="0" lvl="0" indent="0" algn="l" defTabSz="914400" rtl="0" eaLnBrk="1" fontAlgn="auto" latinLnBrk="0" hangingPunct="1">
              <a:lnSpc>
                <a:spcPts val="3919"/>
              </a:lnSpc>
              <a:spcBef>
                <a:spcPct val="0"/>
              </a:spcBef>
              <a:spcAft>
                <a:spcPts val="0"/>
              </a:spcAft>
              <a:buClrTx/>
              <a:buSzTx/>
              <a:buFontTx/>
              <a:buNone/>
              <a:tabLst/>
              <a:defRPr/>
            </a:pPr>
            <a:r>
              <a:rPr kumimoji="0" lang="en-US" sz="3200" b="1" i="0" u="none" strike="noStrike" kern="1200" cap="none" spc="0" normalizeH="0" baseline="0" noProof="0" dirty="0">
                <a:ln>
                  <a:noFill/>
                </a:ln>
                <a:solidFill>
                  <a:srgbClr val="D6A781"/>
                </a:solidFill>
                <a:effectLst/>
                <a:uLnTx/>
                <a:uFillTx/>
                <a:latin typeface="HK Grotesk Light"/>
                <a:ea typeface="+mn-ea"/>
                <a:cs typeface="+mn-cs"/>
              </a:rPr>
              <a:t>Requirements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3"/>
          <p:cNvGrpSpPr/>
          <p:nvPr/>
        </p:nvGrpSpPr>
        <p:grpSpPr>
          <a:xfrm>
            <a:off x="15112735" y="8140435"/>
            <a:ext cx="4293129" cy="429312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5" name="TextBox 25"/>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26" name="Group 26"/>
          <p:cNvGrpSpPr/>
          <p:nvPr/>
        </p:nvGrpSpPr>
        <p:grpSpPr>
          <a:xfrm>
            <a:off x="-1751643" y="-2968946"/>
            <a:ext cx="4293129" cy="4293129"/>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8" name="TextBox 28"/>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29" name="Freeform 29"/>
          <p:cNvSpPr/>
          <p:nvPr/>
        </p:nvSpPr>
        <p:spPr>
          <a:xfrm>
            <a:off x="15389711" y="-1175164"/>
            <a:ext cx="4016153" cy="2203864"/>
          </a:xfrm>
          <a:custGeom>
            <a:avLst/>
            <a:gdLst/>
            <a:ahLst/>
            <a:cxnLst/>
            <a:rect l="l" t="t" r="r" b="b"/>
            <a:pathLst>
              <a:path w="4016153" h="2203864">
                <a:moveTo>
                  <a:pt x="0" y="0"/>
                </a:moveTo>
                <a:lnTo>
                  <a:pt x="4016154" y="0"/>
                </a:lnTo>
                <a:lnTo>
                  <a:pt x="4016154"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a:off x="-1474667" y="9379003"/>
            <a:ext cx="4016153" cy="2203864"/>
          </a:xfrm>
          <a:custGeom>
            <a:avLst/>
            <a:gdLst/>
            <a:ahLst/>
            <a:cxnLst/>
            <a:rect l="l" t="t" r="r" b="b"/>
            <a:pathLst>
              <a:path w="4016153" h="2203864">
                <a:moveTo>
                  <a:pt x="0" y="0"/>
                </a:moveTo>
                <a:lnTo>
                  <a:pt x="4016153" y="0"/>
                </a:lnTo>
                <a:lnTo>
                  <a:pt x="4016153"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object 6">
            <a:extLst>
              <a:ext uri="{FF2B5EF4-FFF2-40B4-BE49-F238E27FC236}">
                <a16:creationId xmlns:a16="http://schemas.microsoft.com/office/drawing/2014/main" id="{E378501E-B578-9CD2-92E3-CFDA15E3E9B8}"/>
              </a:ext>
            </a:extLst>
          </p:cNvPr>
          <p:cNvSpPr/>
          <p:nvPr/>
        </p:nvSpPr>
        <p:spPr>
          <a:xfrm>
            <a:off x="1066800" y="647700"/>
            <a:ext cx="16383000" cy="632551"/>
          </a:xfrm>
          <a:prstGeom prst="rect">
            <a:avLst/>
          </a:prstGeom>
          <a:noFill/>
          <a:ln w="0">
            <a:noFill/>
          </a:ln>
        </p:spPr>
        <p:style>
          <a:lnRef idx="0">
            <a:srgbClr val="FFFFFF"/>
          </a:lnRef>
          <a:fillRef idx="0">
            <a:srgbClr val="FFFFFF"/>
          </a:fillRef>
          <a:effectRef idx="0">
            <a:srgbClr val="FFFFFF"/>
          </a:effectRef>
          <a:fontRef idx="minor"/>
        </p:style>
        <p:txBody>
          <a:bodyPr lIns="0" tIns="5760" rIns="0" bIns="0" anchor="t">
            <a:noAutofit/>
          </a:bodyPr>
          <a:lstStyle/>
          <a:p>
            <a:pPr marL="12700" algn="just">
              <a:lnSpc>
                <a:spcPct val="103000"/>
              </a:lnSpc>
              <a:spcBef>
                <a:spcPts val="45"/>
              </a:spcBef>
            </a:pPr>
            <a:r>
              <a:rPr lang="en-GB" altLang="en-IN" sz="2400" b="0" strike="noStrike" spc="-1" dirty="0">
                <a:solidFill>
                  <a:srgbClr val="9F6433"/>
                </a:solidFill>
                <a:latin typeface="Times New Roman" panose="02020603050405020304" pitchFamily="18" charset="0"/>
                <a:cs typeface="Times New Roman" panose="02020603050405020304" pitchFamily="18" charset="0"/>
              </a:rPr>
              <a:t> </a:t>
            </a:r>
            <a:r>
              <a:rPr lang="en-IN" sz="2400" b="0" strike="noStrike" spc="-1" dirty="0">
                <a:solidFill>
                  <a:srgbClr val="744926"/>
                </a:solidFill>
                <a:latin typeface="Calibri"/>
                <a:ea typeface="DejaVu Sans"/>
              </a:rPr>
              <a:t>In</a:t>
            </a:r>
            <a:r>
              <a:rPr lang="en-IN" sz="2400" b="0" strike="noStrike" spc="-12" dirty="0">
                <a:solidFill>
                  <a:srgbClr val="744926"/>
                </a:solidFill>
                <a:latin typeface="Calibri"/>
                <a:ea typeface="DejaVu Sans"/>
              </a:rPr>
              <a:t> </a:t>
            </a:r>
            <a:r>
              <a:rPr lang="en-IN" sz="2400" b="0" strike="noStrike" spc="-7" dirty="0">
                <a:solidFill>
                  <a:srgbClr val="744926"/>
                </a:solidFill>
                <a:latin typeface="Calibri"/>
                <a:ea typeface="DejaVu Sans"/>
              </a:rPr>
              <a:t>this</a:t>
            </a:r>
            <a:r>
              <a:rPr lang="en-IN" sz="2400" b="0" strike="noStrike" spc="-1" dirty="0">
                <a:solidFill>
                  <a:srgbClr val="744926"/>
                </a:solidFill>
                <a:latin typeface="Calibri"/>
                <a:ea typeface="DejaVu Sans"/>
              </a:rPr>
              <a:t> </a:t>
            </a:r>
            <a:r>
              <a:rPr lang="en-IN" sz="2400" b="0" strike="noStrike" spc="-7" dirty="0">
                <a:solidFill>
                  <a:srgbClr val="744926"/>
                </a:solidFill>
                <a:latin typeface="Calibri"/>
                <a:ea typeface="DejaVu Sans"/>
              </a:rPr>
              <a:t>project</a:t>
            </a:r>
            <a:r>
              <a:rPr lang="en-IN" sz="2400" b="0" strike="noStrike" spc="-12" dirty="0">
                <a:solidFill>
                  <a:srgbClr val="744926"/>
                </a:solidFill>
                <a:latin typeface="Calibri"/>
                <a:ea typeface="DejaVu Sans"/>
              </a:rPr>
              <a:t> </a:t>
            </a:r>
            <a:r>
              <a:rPr lang="en-IN" sz="2400" b="0" strike="noStrike" spc="-1" dirty="0">
                <a:solidFill>
                  <a:srgbClr val="744926"/>
                </a:solidFill>
                <a:latin typeface="Calibri"/>
                <a:ea typeface="DejaVu Sans"/>
              </a:rPr>
              <a:t>we are</a:t>
            </a:r>
            <a:r>
              <a:rPr lang="en-IN" sz="2400" b="0" strike="noStrike" spc="-7" dirty="0">
                <a:solidFill>
                  <a:srgbClr val="744926"/>
                </a:solidFill>
                <a:latin typeface="Calibri"/>
                <a:ea typeface="DejaVu Sans"/>
              </a:rPr>
              <a:t> using</a:t>
            </a:r>
            <a:r>
              <a:rPr lang="en-IN" sz="2400" b="0" strike="noStrike" spc="-1" dirty="0">
                <a:solidFill>
                  <a:srgbClr val="744926"/>
                </a:solidFill>
                <a:latin typeface="Calibri"/>
                <a:ea typeface="DejaVu Sans"/>
              </a:rPr>
              <a:t> </a:t>
            </a:r>
            <a:r>
              <a:rPr lang="en-IN" sz="2400" b="0" strike="noStrike" spc="-7" dirty="0">
                <a:solidFill>
                  <a:srgbClr val="744926"/>
                </a:solidFill>
                <a:latin typeface="Calibri"/>
                <a:ea typeface="DejaVu Sans"/>
              </a:rPr>
              <a:t>machine</a:t>
            </a:r>
            <a:r>
              <a:rPr lang="en-IN" sz="2400" b="0" strike="noStrike" spc="-1" dirty="0">
                <a:solidFill>
                  <a:srgbClr val="744926"/>
                </a:solidFill>
                <a:latin typeface="Calibri"/>
                <a:ea typeface="DejaVu Sans"/>
              </a:rPr>
              <a:t> learning </a:t>
            </a:r>
            <a:r>
              <a:rPr lang="en-IN" sz="2400" b="0" strike="noStrike" spc="-7" dirty="0">
                <a:solidFill>
                  <a:srgbClr val="744926"/>
                </a:solidFill>
                <a:latin typeface="Calibri"/>
                <a:ea typeface="DejaVu Sans"/>
              </a:rPr>
              <a:t>algorithm</a:t>
            </a:r>
            <a:r>
              <a:rPr lang="en-IN" sz="2400" b="0" strike="noStrike" spc="-1" dirty="0">
                <a:solidFill>
                  <a:srgbClr val="744926"/>
                </a:solidFill>
                <a:latin typeface="Calibri"/>
                <a:ea typeface="DejaVu Sans"/>
              </a:rPr>
              <a:t> called </a:t>
            </a:r>
            <a:r>
              <a:rPr lang="en-IN" sz="2400" b="0" strike="noStrike" spc="-7" dirty="0">
                <a:solidFill>
                  <a:srgbClr val="744926"/>
                </a:solidFill>
                <a:latin typeface="Calibri"/>
                <a:ea typeface="DejaVu Sans"/>
              </a:rPr>
              <a:t>Random</a:t>
            </a:r>
            <a:r>
              <a:rPr lang="en-IN" sz="2400" b="0" strike="noStrike" spc="-1" dirty="0">
                <a:solidFill>
                  <a:srgbClr val="744926"/>
                </a:solidFill>
                <a:latin typeface="Calibri"/>
                <a:ea typeface="DejaVu Sans"/>
              </a:rPr>
              <a:t> </a:t>
            </a:r>
            <a:r>
              <a:rPr lang="en-IN" sz="2400" b="0" strike="noStrike" spc="-7" dirty="0">
                <a:solidFill>
                  <a:srgbClr val="744926"/>
                </a:solidFill>
                <a:latin typeface="Calibri"/>
                <a:ea typeface="DejaVu Sans"/>
              </a:rPr>
              <a:t>Forest</a:t>
            </a:r>
            <a:r>
              <a:rPr lang="en-IN" sz="2400" b="0" strike="noStrike" spc="-12" dirty="0">
                <a:solidFill>
                  <a:srgbClr val="744926"/>
                </a:solidFill>
                <a:latin typeface="Calibri"/>
                <a:ea typeface="DejaVu Sans"/>
              </a:rPr>
              <a:t> </a:t>
            </a:r>
            <a:r>
              <a:rPr lang="en-IN" sz="2400" b="0" strike="noStrike" spc="-7" dirty="0">
                <a:solidFill>
                  <a:srgbClr val="744926"/>
                </a:solidFill>
                <a:latin typeface="Calibri"/>
                <a:ea typeface="DejaVu Sans"/>
              </a:rPr>
              <a:t>to predict</a:t>
            </a:r>
            <a:r>
              <a:rPr lang="en-IN" sz="2400" b="0" strike="noStrike" spc="4" dirty="0">
                <a:solidFill>
                  <a:srgbClr val="744926"/>
                </a:solidFill>
                <a:latin typeface="Calibri"/>
                <a:ea typeface="DejaVu Sans"/>
              </a:rPr>
              <a:t> </a:t>
            </a:r>
            <a:r>
              <a:rPr lang="en-IN" sz="2400" b="0" strike="noStrike" spc="-1" dirty="0">
                <a:solidFill>
                  <a:srgbClr val="744926"/>
                </a:solidFill>
                <a:latin typeface="Calibri"/>
                <a:ea typeface="DejaVu Sans"/>
              </a:rPr>
              <a:t>loan </a:t>
            </a:r>
            <a:r>
              <a:rPr lang="en-IN" sz="2400" b="0" strike="noStrike" spc="-236" dirty="0">
                <a:solidFill>
                  <a:srgbClr val="744926"/>
                </a:solidFill>
                <a:latin typeface="Calibri"/>
                <a:ea typeface="DejaVu Sans"/>
              </a:rPr>
              <a:t> </a:t>
            </a:r>
            <a:r>
              <a:rPr lang="en-IN" sz="2400" b="0" strike="noStrike" spc="-1" dirty="0">
                <a:solidFill>
                  <a:srgbClr val="744926"/>
                </a:solidFill>
                <a:latin typeface="Calibri"/>
                <a:ea typeface="DejaVu Sans"/>
              </a:rPr>
              <a:t>eligibility</a:t>
            </a:r>
            <a:r>
              <a:rPr lang="en-IN" sz="2400" b="0" strike="noStrike" spc="-12" dirty="0">
                <a:solidFill>
                  <a:srgbClr val="744926"/>
                </a:solidFill>
                <a:latin typeface="Calibri"/>
                <a:ea typeface="DejaVu Sans"/>
              </a:rPr>
              <a:t> </a:t>
            </a:r>
            <a:r>
              <a:rPr lang="en-IN" sz="2400" b="0" strike="noStrike" spc="-1" dirty="0">
                <a:solidFill>
                  <a:srgbClr val="744926"/>
                </a:solidFill>
                <a:latin typeface="Calibri"/>
                <a:ea typeface="DejaVu Sans"/>
              </a:rPr>
              <a:t>and</a:t>
            </a:r>
            <a:r>
              <a:rPr lang="en-IN" sz="2400" b="0" strike="noStrike" spc="-15" dirty="0">
                <a:solidFill>
                  <a:srgbClr val="744926"/>
                </a:solidFill>
                <a:latin typeface="Calibri"/>
                <a:ea typeface="DejaVu Sans"/>
              </a:rPr>
              <a:t> </a:t>
            </a:r>
            <a:r>
              <a:rPr lang="en-IN" sz="2400" b="0" strike="noStrike" spc="-7" dirty="0">
                <a:solidFill>
                  <a:srgbClr val="744926"/>
                </a:solidFill>
                <a:latin typeface="Calibri"/>
                <a:ea typeface="DejaVu Sans"/>
              </a:rPr>
              <a:t>to</a:t>
            </a:r>
            <a:r>
              <a:rPr lang="en-IN" sz="2400" b="0" strike="noStrike" spc="-15" dirty="0">
                <a:solidFill>
                  <a:srgbClr val="744926"/>
                </a:solidFill>
                <a:latin typeface="Calibri"/>
                <a:ea typeface="DejaVu Sans"/>
              </a:rPr>
              <a:t> </a:t>
            </a:r>
            <a:r>
              <a:rPr lang="en-IN" sz="2400" b="0" strike="noStrike" spc="-1" dirty="0">
                <a:solidFill>
                  <a:srgbClr val="744926"/>
                </a:solidFill>
                <a:latin typeface="Calibri"/>
                <a:ea typeface="DejaVu Sans"/>
              </a:rPr>
              <a:t>train</a:t>
            </a:r>
            <a:r>
              <a:rPr lang="en-IN" sz="2400" b="0" strike="noStrike" spc="-15" dirty="0">
                <a:solidFill>
                  <a:srgbClr val="744926"/>
                </a:solidFill>
                <a:latin typeface="Calibri"/>
                <a:ea typeface="DejaVu Sans"/>
              </a:rPr>
              <a:t> </a:t>
            </a:r>
            <a:r>
              <a:rPr lang="en-IN" sz="2400" b="0" strike="noStrike" spc="-7" dirty="0">
                <a:solidFill>
                  <a:srgbClr val="744926"/>
                </a:solidFill>
                <a:latin typeface="Calibri"/>
                <a:ea typeface="DejaVu Sans"/>
              </a:rPr>
              <a:t>this</a:t>
            </a:r>
            <a:r>
              <a:rPr lang="en-IN" sz="2400" b="0" strike="noStrike" spc="-12" dirty="0">
                <a:solidFill>
                  <a:srgbClr val="744926"/>
                </a:solidFill>
                <a:latin typeface="Calibri"/>
                <a:ea typeface="DejaVu Sans"/>
              </a:rPr>
              <a:t> </a:t>
            </a:r>
            <a:endParaRPr lang="en-IN" sz="2400" b="0" strike="noStrike" spc="-1" dirty="0">
              <a:solidFill>
                <a:srgbClr val="744926"/>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C5DBBDD-C60C-E23C-02F0-62C423C7EBB9}"/>
              </a:ext>
            </a:extLst>
          </p:cNvPr>
          <p:cNvPicPr>
            <a:picLocks noChangeAspect="1"/>
          </p:cNvPicPr>
          <p:nvPr/>
        </p:nvPicPr>
        <p:blipFill rotWithShape="1">
          <a:blip r:embed="rId4">
            <a:extLst>
              <a:ext uri="{28A0092B-C50C-407E-A947-70E740481C1C}">
                <a14:useLocalDpi xmlns:a14="http://schemas.microsoft.com/office/drawing/2010/main" val="0"/>
              </a:ext>
            </a:extLst>
          </a:blip>
          <a:srcRect t="19517" b="19517"/>
          <a:stretch/>
        </p:blipFill>
        <p:spPr bwMode="auto">
          <a:xfrm>
            <a:off x="1295399" y="1144132"/>
            <a:ext cx="14325601" cy="2551568"/>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05851049-D214-49F0-317B-4298066634F3}"/>
              </a:ext>
            </a:extLst>
          </p:cNvPr>
          <p:cNvSpPr txBox="1"/>
          <p:nvPr/>
        </p:nvSpPr>
        <p:spPr>
          <a:xfrm>
            <a:off x="838200" y="3811132"/>
            <a:ext cx="14551510" cy="1427635"/>
          </a:xfrm>
          <a:prstGeom prst="rect">
            <a:avLst/>
          </a:prstGeom>
          <a:noFill/>
        </p:spPr>
        <p:txBody>
          <a:bodyPr wrap="square">
            <a:spAutoFit/>
          </a:bodyPr>
          <a:lstStyle/>
          <a:p>
            <a:pPr marL="12600">
              <a:lnSpc>
                <a:spcPct val="110000"/>
              </a:lnSpc>
              <a:spcBef>
                <a:spcPts val="85"/>
              </a:spcBef>
            </a:pPr>
            <a:r>
              <a:rPr lang="en-IN" sz="2000" b="0" strike="noStrike" spc="-1" dirty="0">
                <a:solidFill>
                  <a:srgbClr val="744926"/>
                </a:solidFill>
                <a:latin typeface="Montserrat Classic" panose="020B0604020202020204" charset="0"/>
                <a:ea typeface="DejaVu Sans"/>
                <a:cs typeface="Montserrat Classic" panose="020B0604020202020204" charset="0"/>
              </a:rPr>
              <a:t>In </a:t>
            </a:r>
            <a:r>
              <a:rPr lang="en-IN" sz="2000" b="0" strike="noStrike" spc="-7" dirty="0">
                <a:solidFill>
                  <a:srgbClr val="744926"/>
                </a:solidFill>
                <a:latin typeface="Montserrat Classic" panose="020B0604020202020204" charset="0"/>
                <a:ea typeface="DejaVu Sans"/>
                <a:cs typeface="Montserrat Classic" panose="020B0604020202020204" charset="0"/>
              </a:rPr>
              <a:t>above dataset </a:t>
            </a:r>
            <a:r>
              <a:rPr lang="en-IN" sz="2000" b="0" strike="noStrike" spc="-1" dirty="0">
                <a:solidFill>
                  <a:srgbClr val="744926"/>
                </a:solidFill>
                <a:latin typeface="Montserrat Classic" panose="020B0604020202020204" charset="0"/>
                <a:ea typeface="DejaVu Sans"/>
                <a:cs typeface="Montserrat Classic" panose="020B0604020202020204" charset="0"/>
              </a:rPr>
              <a:t>in first </a:t>
            </a:r>
            <a:r>
              <a:rPr lang="en-IN" sz="2000" b="0" strike="noStrike" spc="-7" dirty="0">
                <a:solidFill>
                  <a:srgbClr val="744926"/>
                </a:solidFill>
                <a:latin typeface="Montserrat Classic" panose="020B0604020202020204" charset="0"/>
                <a:ea typeface="DejaVu Sans"/>
                <a:cs typeface="Montserrat Classic" panose="020B0604020202020204" charset="0"/>
              </a:rPr>
              <a:t>row </a:t>
            </a:r>
            <a:r>
              <a:rPr lang="en-IN" sz="2000" b="0" strike="noStrike" spc="-1" dirty="0">
                <a:solidFill>
                  <a:srgbClr val="744926"/>
                </a:solidFill>
                <a:latin typeface="Montserrat Classic" panose="020B0604020202020204" charset="0"/>
                <a:ea typeface="DejaVu Sans"/>
                <a:cs typeface="Montserrat Classic" panose="020B0604020202020204" charset="0"/>
              </a:rPr>
              <a:t>we </a:t>
            </a:r>
            <a:r>
              <a:rPr lang="en-IN" sz="2000" b="0" strike="noStrike" spc="-7" dirty="0">
                <a:solidFill>
                  <a:srgbClr val="744926"/>
                </a:solidFill>
                <a:latin typeface="Montserrat Classic" panose="020B0604020202020204" charset="0"/>
                <a:ea typeface="DejaVu Sans"/>
                <a:cs typeface="Montserrat Classic" panose="020B0604020202020204" charset="0"/>
              </a:rPr>
              <a:t>can see dataset column </a:t>
            </a:r>
            <a:r>
              <a:rPr lang="en-IN" sz="2000" b="0" strike="noStrike" spc="-1" dirty="0">
                <a:solidFill>
                  <a:srgbClr val="744926"/>
                </a:solidFill>
                <a:latin typeface="Montserrat Classic" panose="020B0604020202020204" charset="0"/>
                <a:ea typeface="DejaVu Sans"/>
                <a:cs typeface="Montserrat Classic" panose="020B0604020202020204" charset="0"/>
              </a:rPr>
              <a:t>names and in </a:t>
            </a:r>
            <a:r>
              <a:rPr lang="en-IN" sz="2000" b="0" strike="noStrike" spc="-7" dirty="0">
                <a:solidFill>
                  <a:srgbClr val="744926"/>
                </a:solidFill>
                <a:latin typeface="Montserrat Classic" panose="020B0604020202020204" charset="0"/>
                <a:ea typeface="DejaVu Sans"/>
                <a:cs typeface="Montserrat Classic" panose="020B0604020202020204" charset="0"/>
              </a:rPr>
              <a:t>other rows </a:t>
            </a:r>
            <a:r>
              <a:rPr lang="en-IN" sz="2000" b="0" strike="noStrike" spc="-1" dirty="0">
                <a:solidFill>
                  <a:srgbClr val="744926"/>
                </a:solidFill>
                <a:latin typeface="Montserrat Classic" panose="020B0604020202020204" charset="0"/>
                <a:ea typeface="DejaVu Sans"/>
                <a:cs typeface="Montserrat Classic" panose="020B0604020202020204" charset="0"/>
              </a:rPr>
              <a:t>we have dataset </a:t>
            </a:r>
            <a:r>
              <a:rPr lang="en-IN" sz="2000" b="0" strike="noStrike" spc="-236" dirty="0">
                <a:solidFill>
                  <a:srgbClr val="744926"/>
                </a:solidFill>
                <a:latin typeface="Montserrat Classic" panose="020B0604020202020204" charset="0"/>
                <a:ea typeface="DejaVu Sans"/>
                <a:cs typeface="Montserrat Classic" panose="020B0604020202020204" charset="0"/>
              </a:rPr>
              <a:t> </a:t>
            </a:r>
            <a:r>
              <a:rPr lang="en-IN" sz="2000" b="0" strike="noStrike" spc="-1" dirty="0">
                <a:solidFill>
                  <a:srgbClr val="744926"/>
                </a:solidFill>
                <a:latin typeface="Montserrat Classic" panose="020B0604020202020204" charset="0"/>
                <a:ea typeface="DejaVu Sans"/>
                <a:cs typeface="Montserrat Classic" panose="020B0604020202020204" charset="0"/>
              </a:rPr>
              <a:t>values and in last </a:t>
            </a:r>
            <a:r>
              <a:rPr lang="en-IN" sz="2000" b="0" strike="noStrike" spc="-7" dirty="0">
                <a:solidFill>
                  <a:srgbClr val="744926"/>
                </a:solidFill>
                <a:latin typeface="Montserrat Classic" panose="020B0604020202020204" charset="0"/>
                <a:ea typeface="DejaVu Sans"/>
                <a:cs typeface="Montserrat Classic" panose="020B0604020202020204" charset="0"/>
              </a:rPr>
              <a:t>column </a:t>
            </a:r>
            <a:r>
              <a:rPr lang="en-IN" sz="2000" b="0" strike="noStrike" spc="-1" dirty="0">
                <a:solidFill>
                  <a:srgbClr val="744926"/>
                </a:solidFill>
                <a:latin typeface="Montserrat Classic" panose="020B0604020202020204" charset="0"/>
                <a:ea typeface="DejaVu Sans"/>
                <a:cs typeface="Montserrat Classic" panose="020B0604020202020204" charset="0"/>
              </a:rPr>
              <a:t>we have </a:t>
            </a:r>
            <a:r>
              <a:rPr lang="en-IN" sz="2000" b="0" strike="noStrike" spc="-7" dirty="0">
                <a:solidFill>
                  <a:srgbClr val="744926"/>
                </a:solidFill>
                <a:latin typeface="Montserrat Classic" panose="020B0604020202020204" charset="0"/>
                <a:ea typeface="DejaVu Sans"/>
                <a:cs typeface="Montserrat Classic" panose="020B0604020202020204" charset="0"/>
              </a:rPr>
              <a:t>class </a:t>
            </a:r>
            <a:r>
              <a:rPr lang="en-IN" sz="2000" b="0" strike="noStrike" spc="-1" dirty="0">
                <a:solidFill>
                  <a:srgbClr val="744926"/>
                </a:solidFill>
                <a:latin typeface="Montserrat Classic" panose="020B0604020202020204" charset="0"/>
                <a:ea typeface="DejaVu Sans"/>
                <a:cs typeface="Montserrat Classic" panose="020B0604020202020204" charset="0"/>
              </a:rPr>
              <a:t>label as Y </a:t>
            </a:r>
            <a:r>
              <a:rPr lang="en-IN" sz="2000" b="0" strike="noStrike" spc="-7" dirty="0">
                <a:solidFill>
                  <a:srgbClr val="744926"/>
                </a:solidFill>
                <a:latin typeface="Montserrat Classic" panose="020B0604020202020204" charset="0"/>
                <a:ea typeface="DejaVu Sans"/>
                <a:cs typeface="Montserrat Classic" panose="020B0604020202020204" charset="0"/>
              </a:rPr>
              <a:t>or </a:t>
            </a:r>
            <a:r>
              <a:rPr lang="en-IN" sz="2000" b="0" strike="noStrike" spc="-1" dirty="0">
                <a:solidFill>
                  <a:srgbClr val="744926"/>
                </a:solidFill>
                <a:latin typeface="Montserrat Classic" panose="020B0604020202020204" charset="0"/>
                <a:ea typeface="DejaVu Sans"/>
                <a:cs typeface="Montserrat Classic" panose="020B0604020202020204" charset="0"/>
              </a:rPr>
              <a:t>N where Y means eligible and N means </a:t>
            </a:r>
            <a:r>
              <a:rPr lang="en-IN" sz="2000" b="0" strike="noStrike" spc="-7" dirty="0">
                <a:solidFill>
                  <a:srgbClr val="744926"/>
                </a:solidFill>
                <a:latin typeface="Montserrat Classic" panose="020B0604020202020204" charset="0"/>
                <a:ea typeface="DejaVu Sans"/>
                <a:cs typeface="Montserrat Classic" panose="020B0604020202020204" charset="0"/>
              </a:rPr>
              <a:t>not </a:t>
            </a:r>
            <a:r>
              <a:rPr lang="en-IN" sz="2000" b="0" strike="noStrike" spc="-1" dirty="0">
                <a:solidFill>
                  <a:srgbClr val="744926"/>
                </a:solidFill>
                <a:latin typeface="Montserrat Classic" panose="020B0604020202020204" charset="0"/>
                <a:ea typeface="DejaVu Sans"/>
                <a:cs typeface="Montserrat Classic" panose="020B0604020202020204" charset="0"/>
              </a:rPr>
              <a:t> </a:t>
            </a:r>
            <a:r>
              <a:rPr lang="en-IN" sz="2000" b="0" strike="noStrike" spc="-7" dirty="0">
                <a:solidFill>
                  <a:srgbClr val="744926"/>
                </a:solidFill>
                <a:latin typeface="Montserrat Classic" panose="020B0604020202020204" charset="0"/>
                <a:ea typeface="DejaVu Sans"/>
                <a:cs typeface="Montserrat Classic" panose="020B0604020202020204" charset="0"/>
              </a:rPr>
              <a:t>eligible </a:t>
            </a:r>
            <a:r>
              <a:rPr lang="en-IN" sz="2000" b="0" strike="noStrike" spc="-1" dirty="0">
                <a:solidFill>
                  <a:srgbClr val="744926"/>
                </a:solidFill>
                <a:latin typeface="Montserrat Classic" panose="020B0604020202020204" charset="0"/>
                <a:ea typeface="DejaVu Sans"/>
                <a:cs typeface="Montserrat Classic" panose="020B0604020202020204" charset="0"/>
              </a:rPr>
              <a:t>and</a:t>
            </a:r>
            <a:r>
              <a:rPr lang="en-IN" sz="2000" b="0" strike="noStrike" spc="-12" dirty="0">
                <a:solidFill>
                  <a:srgbClr val="744926"/>
                </a:solidFill>
                <a:latin typeface="Montserrat Classic" panose="020B0604020202020204" charset="0"/>
                <a:ea typeface="DejaVu Sans"/>
                <a:cs typeface="Montserrat Classic" panose="020B0604020202020204" charset="0"/>
              </a:rPr>
              <a:t> </a:t>
            </a:r>
            <a:r>
              <a:rPr lang="en-IN" sz="2000" b="0" strike="noStrike" spc="-7" dirty="0">
                <a:solidFill>
                  <a:srgbClr val="744926"/>
                </a:solidFill>
                <a:latin typeface="Montserrat Classic" panose="020B0604020202020204" charset="0"/>
                <a:ea typeface="DejaVu Sans"/>
                <a:cs typeface="Montserrat Classic" panose="020B0604020202020204" charset="0"/>
              </a:rPr>
              <a:t>now </a:t>
            </a:r>
            <a:r>
              <a:rPr lang="en-IN" sz="2000" b="0" strike="noStrike" spc="-1" dirty="0">
                <a:solidFill>
                  <a:srgbClr val="744926"/>
                </a:solidFill>
                <a:latin typeface="Montserrat Classic" panose="020B0604020202020204" charset="0"/>
                <a:ea typeface="DejaVu Sans"/>
                <a:cs typeface="Montserrat Classic" panose="020B0604020202020204" charset="0"/>
              </a:rPr>
              <a:t>we</a:t>
            </a:r>
            <a:r>
              <a:rPr lang="en-IN" sz="2000" b="0" strike="noStrike" spc="-7" dirty="0">
                <a:solidFill>
                  <a:srgbClr val="744926"/>
                </a:solidFill>
                <a:latin typeface="Montserrat Classic" panose="020B0604020202020204" charset="0"/>
                <a:ea typeface="DejaVu Sans"/>
                <a:cs typeface="Montserrat Classic" panose="020B0604020202020204" charset="0"/>
              </a:rPr>
              <a:t> used above dataset</a:t>
            </a:r>
            <a:r>
              <a:rPr lang="en-IN" sz="2000" b="0" strike="noStrike" spc="4" dirty="0">
                <a:solidFill>
                  <a:srgbClr val="744926"/>
                </a:solidFill>
                <a:latin typeface="Montserrat Classic" panose="020B0604020202020204" charset="0"/>
                <a:ea typeface="DejaVu Sans"/>
                <a:cs typeface="Montserrat Classic" panose="020B0604020202020204" charset="0"/>
              </a:rPr>
              <a:t> </a:t>
            </a:r>
            <a:r>
              <a:rPr lang="en-IN" sz="2000" b="0" strike="noStrike" spc="-7" dirty="0">
                <a:solidFill>
                  <a:srgbClr val="744926"/>
                </a:solidFill>
                <a:latin typeface="Montserrat Classic" panose="020B0604020202020204" charset="0"/>
                <a:ea typeface="DejaVu Sans"/>
                <a:cs typeface="Montserrat Classic" panose="020B0604020202020204" charset="0"/>
              </a:rPr>
              <a:t>to</a:t>
            </a:r>
            <a:r>
              <a:rPr lang="en-IN" sz="2000" b="0" strike="noStrike" spc="7" dirty="0">
                <a:solidFill>
                  <a:srgbClr val="744926"/>
                </a:solidFill>
                <a:latin typeface="Montserrat Classic" panose="020B0604020202020204" charset="0"/>
                <a:ea typeface="DejaVu Sans"/>
                <a:cs typeface="Montserrat Classic" panose="020B0604020202020204" charset="0"/>
              </a:rPr>
              <a:t> </a:t>
            </a:r>
            <a:r>
              <a:rPr lang="en-IN" sz="2000" b="0" strike="noStrike" spc="-1" dirty="0">
                <a:solidFill>
                  <a:srgbClr val="744926"/>
                </a:solidFill>
                <a:latin typeface="Montserrat Classic" panose="020B0604020202020204" charset="0"/>
                <a:ea typeface="DejaVu Sans"/>
                <a:cs typeface="Montserrat Classic" panose="020B0604020202020204" charset="0"/>
              </a:rPr>
              <a:t>train</a:t>
            </a:r>
            <a:r>
              <a:rPr lang="en-IN" sz="2000" b="0" strike="noStrike" spc="-12" dirty="0">
                <a:solidFill>
                  <a:srgbClr val="744926"/>
                </a:solidFill>
                <a:latin typeface="Montserrat Classic" panose="020B0604020202020204" charset="0"/>
                <a:ea typeface="DejaVu Sans"/>
                <a:cs typeface="Montserrat Classic" panose="020B0604020202020204" charset="0"/>
              </a:rPr>
              <a:t> </a:t>
            </a:r>
            <a:r>
              <a:rPr lang="en-IN" sz="2000" b="0" strike="noStrike" spc="-7" dirty="0">
                <a:solidFill>
                  <a:srgbClr val="744926"/>
                </a:solidFill>
                <a:latin typeface="Montserrat Classic" panose="020B0604020202020204" charset="0"/>
                <a:ea typeface="DejaVu Sans"/>
                <a:cs typeface="Montserrat Classic" panose="020B0604020202020204" charset="0"/>
              </a:rPr>
              <a:t>machine </a:t>
            </a:r>
            <a:r>
              <a:rPr lang="en-IN" sz="2000" b="0" strike="noStrike" spc="-1" dirty="0">
                <a:solidFill>
                  <a:srgbClr val="744926"/>
                </a:solidFill>
                <a:latin typeface="Montserrat Classic" panose="020B0604020202020204" charset="0"/>
                <a:ea typeface="DejaVu Sans"/>
                <a:cs typeface="Montserrat Classic" panose="020B0604020202020204" charset="0"/>
              </a:rPr>
              <a:t>learning </a:t>
            </a:r>
            <a:r>
              <a:rPr lang="en-IN" sz="2000" b="0" strike="noStrike" spc="-12" dirty="0">
                <a:solidFill>
                  <a:srgbClr val="744926"/>
                </a:solidFill>
                <a:latin typeface="Montserrat Classic" panose="020B0604020202020204" charset="0"/>
                <a:ea typeface="DejaVu Sans"/>
                <a:cs typeface="Montserrat Classic" panose="020B0604020202020204" charset="0"/>
              </a:rPr>
              <a:t>model</a:t>
            </a:r>
            <a:r>
              <a:rPr lang="en-IN" sz="2000" b="0" strike="noStrike" spc="4" dirty="0">
                <a:solidFill>
                  <a:srgbClr val="744926"/>
                </a:solidFill>
                <a:latin typeface="Montserrat Classic" panose="020B0604020202020204" charset="0"/>
                <a:ea typeface="DejaVu Sans"/>
                <a:cs typeface="Montserrat Classic" panose="020B0604020202020204" charset="0"/>
              </a:rPr>
              <a:t> </a:t>
            </a:r>
            <a:r>
              <a:rPr lang="en-IN" sz="2000" b="0" strike="noStrike" spc="-1" dirty="0">
                <a:solidFill>
                  <a:srgbClr val="744926"/>
                </a:solidFill>
                <a:latin typeface="Montserrat Classic" panose="020B0604020202020204" charset="0"/>
                <a:ea typeface="DejaVu Sans"/>
                <a:cs typeface="Montserrat Classic" panose="020B0604020202020204" charset="0"/>
              </a:rPr>
              <a:t>and</a:t>
            </a:r>
            <a:r>
              <a:rPr lang="en-IN" sz="2000" b="0" strike="noStrike" spc="-12" dirty="0">
                <a:solidFill>
                  <a:srgbClr val="744926"/>
                </a:solidFill>
                <a:latin typeface="Montserrat Classic" panose="020B0604020202020204" charset="0"/>
                <a:ea typeface="DejaVu Sans"/>
                <a:cs typeface="Montserrat Classic" panose="020B0604020202020204" charset="0"/>
              </a:rPr>
              <a:t> </a:t>
            </a:r>
            <a:r>
              <a:rPr lang="en-IN" sz="2000" b="0" strike="noStrike" spc="-7" dirty="0">
                <a:solidFill>
                  <a:srgbClr val="744926"/>
                </a:solidFill>
                <a:latin typeface="Montserrat Classic" panose="020B0604020202020204" charset="0"/>
                <a:ea typeface="DejaVu Sans"/>
                <a:cs typeface="Montserrat Classic" panose="020B0604020202020204" charset="0"/>
              </a:rPr>
              <a:t>after </a:t>
            </a:r>
            <a:r>
              <a:rPr lang="en-IN" sz="2000" b="0" strike="noStrike" spc="-1" dirty="0">
                <a:solidFill>
                  <a:srgbClr val="744926"/>
                </a:solidFill>
                <a:latin typeface="Montserrat Classic" panose="020B0604020202020204" charset="0"/>
                <a:ea typeface="DejaVu Sans"/>
                <a:cs typeface="Montserrat Classic" panose="020B0604020202020204" charset="0"/>
              </a:rPr>
              <a:t>training we will </a:t>
            </a:r>
            <a:r>
              <a:rPr lang="en-IN" sz="2000" b="0" strike="noStrike" spc="-236" dirty="0">
                <a:solidFill>
                  <a:srgbClr val="744926"/>
                </a:solidFill>
                <a:latin typeface="Montserrat Classic" panose="020B0604020202020204" charset="0"/>
                <a:ea typeface="DejaVu Sans"/>
                <a:cs typeface="Montserrat Classic" panose="020B0604020202020204" charset="0"/>
              </a:rPr>
              <a:t> </a:t>
            </a:r>
            <a:r>
              <a:rPr lang="en-IN" sz="2000" b="0" strike="noStrike" spc="-7" dirty="0">
                <a:solidFill>
                  <a:srgbClr val="744926"/>
                </a:solidFill>
                <a:latin typeface="Montserrat Classic" panose="020B0604020202020204" charset="0"/>
                <a:ea typeface="DejaVu Sans"/>
                <a:cs typeface="Montserrat Classic" panose="020B0604020202020204" charset="0"/>
              </a:rPr>
              <a:t>upload test dataset </a:t>
            </a:r>
            <a:r>
              <a:rPr lang="en-IN" sz="2000" b="0" strike="noStrike" spc="-1" dirty="0">
                <a:solidFill>
                  <a:srgbClr val="744926"/>
                </a:solidFill>
                <a:latin typeface="Montserrat Classic" panose="020B0604020202020204" charset="0"/>
                <a:ea typeface="DejaVu Sans"/>
                <a:cs typeface="Montserrat Classic" panose="020B0604020202020204" charset="0"/>
              </a:rPr>
              <a:t>and </a:t>
            </a:r>
            <a:r>
              <a:rPr lang="en-IN" sz="2000" b="0" strike="noStrike" spc="-7" dirty="0">
                <a:solidFill>
                  <a:srgbClr val="744926"/>
                </a:solidFill>
                <a:latin typeface="Montserrat Classic" panose="020B0604020202020204" charset="0"/>
                <a:ea typeface="DejaVu Sans"/>
                <a:cs typeface="Montserrat Classic" panose="020B0604020202020204" charset="0"/>
              </a:rPr>
              <a:t>then application </a:t>
            </a:r>
            <a:r>
              <a:rPr lang="en-IN" sz="2000" b="0" strike="noStrike" spc="-1" dirty="0">
                <a:solidFill>
                  <a:srgbClr val="744926"/>
                </a:solidFill>
                <a:latin typeface="Montserrat Classic" panose="020B0604020202020204" charset="0"/>
                <a:ea typeface="DejaVu Sans"/>
                <a:cs typeface="Montserrat Classic" panose="020B0604020202020204" charset="0"/>
              </a:rPr>
              <a:t>will </a:t>
            </a:r>
            <a:r>
              <a:rPr lang="en-IN" sz="2000" b="0" strike="noStrike" spc="-7" dirty="0">
                <a:solidFill>
                  <a:srgbClr val="744926"/>
                </a:solidFill>
                <a:latin typeface="Montserrat Classic" panose="020B0604020202020204" charset="0"/>
                <a:ea typeface="DejaVu Sans"/>
                <a:cs typeface="Montserrat Classic" panose="020B0604020202020204" charset="0"/>
              </a:rPr>
              <a:t>predict </a:t>
            </a:r>
            <a:r>
              <a:rPr lang="en-IN" sz="2000" b="0" strike="noStrike" spc="-7" dirty="0">
                <a:solidFill>
                  <a:srgbClr val="744926"/>
                </a:solidFill>
                <a:latin typeface="Calibri"/>
                <a:ea typeface="DejaVu Sans"/>
              </a:rPr>
              <a:t>class </a:t>
            </a:r>
            <a:r>
              <a:rPr lang="en-IN" sz="2000" b="0" strike="noStrike" spc="-1" dirty="0">
                <a:solidFill>
                  <a:srgbClr val="744926"/>
                </a:solidFill>
                <a:latin typeface="Calibri"/>
                <a:ea typeface="DejaVu Sans"/>
              </a:rPr>
              <a:t>label Y </a:t>
            </a:r>
            <a:r>
              <a:rPr lang="en-IN" sz="2000" b="0" strike="noStrike" spc="-7" dirty="0">
                <a:solidFill>
                  <a:srgbClr val="744926"/>
                </a:solidFill>
                <a:latin typeface="Calibri"/>
                <a:ea typeface="DejaVu Sans"/>
              </a:rPr>
              <a:t>or </a:t>
            </a:r>
            <a:r>
              <a:rPr lang="en-IN" sz="2000" b="0" strike="noStrike" spc="-1" dirty="0">
                <a:solidFill>
                  <a:srgbClr val="744926"/>
                </a:solidFill>
                <a:latin typeface="Calibri"/>
                <a:ea typeface="DejaVu Sans"/>
              </a:rPr>
              <a:t>N and below is </a:t>
            </a:r>
            <a:r>
              <a:rPr lang="en-IN" sz="2000" b="0" strike="noStrike" spc="-7" dirty="0">
                <a:solidFill>
                  <a:srgbClr val="744926"/>
                </a:solidFill>
                <a:latin typeface="Calibri"/>
                <a:ea typeface="DejaVu Sans"/>
              </a:rPr>
              <a:t>test </a:t>
            </a:r>
            <a:r>
              <a:rPr lang="en-IN" sz="2000" b="0" strike="noStrike" spc="-1" dirty="0">
                <a:solidFill>
                  <a:srgbClr val="744926"/>
                </a:solidFill>
                <a:latin typeface="Calibri"/>
                <a:ea typeface="DejaVu Sans"/>
              </a:rPr>
              <a:t>dataset  </a:t>
            </a:r>
            <a:r>
              <a:rPr lang="en-IN" sz="2000" b="0" strike="noStrike" spc="-7" dirty="0">
                <a:solidFill>
                  <a:srgbClr val="744926"/>
                </a:solidFill>
                <a:latin typeface="Calibri"/>
                <a:ea typeface="DejaVu Sans"/>
              </a:rPr>
              <a:t>screen</a:t>
            </a:r>
            <a:r>
              <a:rPr lang="en-IN" sz="2000" b="0" strike="noStrike" spc="-15" dirty="0">
                <a:solidFill>
                  <a:srgbClr val="744926"/>
                </a:solidFill>
                <a:latin typeface="Calibri"/>
                <a:ea typeface="DejaVu Sans"/>
              </a:rPr>
              <a:t> </a:t>
            </a:r>
            <a:r>
              <a:rPr lang="en-IN" sz="2000" b="0" strike="noStrike" spc="-7" dirty="0">
                <a:solidFill>
                  <a:srgbClr val="744926"/>
                </a:solidFill>
                <a:latin typeface="Calibri"/>
                <a:ea typeface="DejaVu Sans"/>
              </a:rPr>
              <a:t>shots</a:t>
            </a:r>
            <a:endParaRPr lang="en-IN" sz="2000" b="0" strike="noStrike" spc="-1" dirty="0">
              <a:solidFill>
                <a:srgbClr val="744926"/>
              </a:solidFill>
              <a:latin typeface="Arial"/>
            </a:endParaRPr>
          </a:p>
        </p:txBody>
      </p:sp>
      <p:pic>
        <p:nvPicPr>
          <p:cNvPr id="7" name="Picture 6">
            <a:extLst>
              <a:ext uri="{FF2B5EF4-FFF2-40B4-BE49-F238E27FC236}">
                <a16:creationId xmlns:a16="http://schemas.microsoft.com/office/drawing/2014/main" id="{47F80333-D2B3-D68C-3DC9-6D0018D114AD}"/>
              </a:ext>
            </a:extLst>
          </p:cNvPr>
          <p:cNvPicPr>
            <a:picLocks noChangeAspect="1"/>
          </p:cNvPicPr>
          <p:nvPr/>
        </p:nvPicPr>
        <p:blipFill>
          <a:blip r:embed="rId5"/>
          <a:stretch>
            <a:fillRect/>
          </a:stretch>
        </p:blipFill>
        <p:spPr>
          <a:xfrm>
            <a:off x="1066800" y="5420486"/>
            <a:ext cx="14878468" cy="4263015"/>
          </a:xfrm>
          <a:prstGeom prst="rect">
            <a:avLst/>
          </a:prstGeom>
        </p:spPr>
      </p:pic>
    </p:spTree>
    <p:extLst>
      <p:ext uri="{BB962C8B-B14F-4D97-AF65-F5344CB8AC3E}">
        <p14:creationId xmlns:p14="http://schemas.microsoft.com/office/powerpoint/2010/main" val="2792456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3"/>
          <p:cNvGrpSpPr/>
          <p:nvPr/>
        </p:nvGrpSpPr>
        <p:grpSpPr>
          <a:xfrm>
            <a:off x="15112735" y="8140435"/>
            <a:ext cx="4293129" cy="429312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5" name="TextBox 25"/>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26" name="Group 26"/>
          <p:cNvGrpSpPr/>
          <p:nvPr/>
        </p:nvGrpSpPr>
        <p:grpSpPr>
          <a:xfrm>
            <a:off x="-1751643" y="-2968946"/>
            <a:ext cx="4293129" cy="4293129"/>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8" name="TextBox 28"/>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29" name="Freeform 29"/>
          <p:cNvSpPr/>
          <p:nvPr/>
        </p:nvSpPr>
        <p:spPr>
          <a:xfrm>
            <a:off x="15389711" y="-1175164"/>
            <a:ext cx="4016153" cy="2203864"/>
          </a:xfrm>
          <a:custGeom>
            <a:avLst/>
            <a:gdLst/>
            <a:ahLst/>
            <a:cxnLst/>
            <a:rect l="l" t="t" r="r" b="b"/>
            <a:pathLst>
              <a:path w="4016153" h="2203864">
                <a:moveTo>
                  <a:pt x="0" y="0"/>
                </a:moveTo>
                <a:lnTo>
                  <a:pt x="4016154" y="0"/>
                </a:lnTo>
                <a:lnTo>
                  <a:pt x="4016154"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a:off x="-1474667" y="9379003"/>
            <a:ext cx="4016153" cy="2203864"/>
          </a:xfrm>
          <a:custGeom>
            <a:avLst/>
            <a:gdLst/>
            <a:ahLst/>
            <a:cxnLst/>
            <a:rect l="l" t="t" r="r" b="b"/>
            <a:pathLst>
              <a:path w="4016153" h="2203864">
                <a:moveTo>
                  <a:pt x="0" y="0"/>
                </a:moveTo>
                <a:lnTo>
                  <a:pt x="4016153" y="0"/>
                </a:lnTo>
                <a:lnTo>
                  <a:pt x="4016153"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3" name="Picture 2">
            <a:extLst>
              <a:ext uri="{FF2B5EF4-FFF2-40B4-BE49-F238E27FC236}">
                <a16:creationId xmlns:a16="http://schemas.microsoft.com/office/drawing/2014/main" id="{715ABBBF-B267-FA47-E361-D0D8C004DEE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auto">
          <a:xfrm>
            <a:off x="1153927" y="1559592"/>
            <a:ext cx="15141946" cy="6411475"/>
          </a:xfrm>
          <a:prstGeom prst="rect">
            <a:avLst/>
          </a:prstGeom>
          <a:noFill/>
          <a:ln>
            <a:noFill/>
          </a:ln>
        </p:spPr>
      </p:pic>
      <p:sp>
        <p:nvSpPr>
          <p:cNvPr id="4" name="object 1">
            <a:extLst>
              <a:ext uri="{FF2B5EF4-FFF2-40B4-BE49-F238E27FC236}">
                <a16:creationId xmlns:a16="http://schemas.microsoft.com/office/drawing/2014/main" id="{4FFAB0F5-AA4B-0985-F6C0-61C0CD7E6BAD}"/>
              </a:ext>
            </a:extLst>
          </p:cNvPr>
          <p:cNvSpPr/>
          <p:nvPr/>
        </p:nvSpPr>
        <p:spPr>
          <a:xfrm>
            <a:off x="533400" y="0"/>
            <a:ext cx="16383000" cy="2153763"/>
          </a:xfrm>
          <a:prstGeom prst="rect">
            <a:avLst/>
          </a:prstGeom>
          <a:noFill/>
          <a:ln w="0">
            <a:noFill/>
          </a:ln>
        </p:spPr>
        <p:style>
          <a:lnRef idx="0">
            <a:srgbClr val="FFFFFF"/>
          </a:lnRef>
          <a:fillRef idx="0">
            <a:srgbClr val="FFFFFF"/>
          </a:fillRef>
          <a:effectRef idx="0">
            <a:srgbClr val="FFFFFF"/>
          </a:effectRef>
          <a:fontRef idx="minor"/>
        </p:style>
        <p:txBody>
          <a:bodyPr lIns="0" tIns="5760" rIns="0" bIns="0" anchor="t">
            <a:noAutofit/>
          </a:bodyPr>
          <a:lstStyle/>
          <a:p>
            <a:pPr marL="12700">
              <a:lnSpc>
                <a:spcPct val="103000"/>
              </a:lnSpc>
              <a:spcBef>
                <a:spcPts val="45"/>
              </a:spcBef>
            </a:pPr>
            <a:r>
              <a:rPr lang="en-US" sz="2800" b="1" strike="noStrike" spc="-1" dirty="0">
                <a:solidFill>
                  <a:srgbClr val="000000"/>
                </a:solidFill>
                <a:latin typeface="Calibri Light"/>
                <a:ea typeface="DejaVu Sans"/>
              </a:rPr>
              <a:t>Datasets</a:t>
            </a:r>
            <a:endParaRPr lang="en-IN" sz="2800" b="0" strike="noStrike" spc="-1" dirty="0">
              <a:latin typeface="Arial"/>
            </a:endParaRPr>
          </a:p>
          <a:p>
            <a:pPr marL="12700">
              <a:lnSpc>
                <a:spcPct val="103000"/>
              </a:lnSpc>
              <a:spcBef>
                <a:spcPts val="45"/>
              </a:spcBef>
            </a:pPr>
            <a:endParaRPr lang="en-IN" sz="2800" b="0" strike="noStrike" spc="-1" dirty="0">
              <a:solidFill>
                <a:srgbClr val="000000"/>
              </a:solidFill>
              <a:latin typeface="Arial" panose="020B0604020202020204"/>
            </a:endParaRPr>
          </a:p>
        </p:txBody>
      </p:sp>
      <p:sp>
        <p:nvSpPr>
          <p:cNvPr id="5" name="TextBox 4">
            <a:extLst>
              <a:ext uri="{FF2B5EF4-FFF2-40B4-BE49-F238E27FC236}">
                <a16:creationId xmlns:a16="http://schemas.microsoft.com/office/drawing/2014/main" id="{ADCA3CD3-D87F-D009-3507-91F833BAB606}"/>
              </a:ext>
            </a:extLst>
          </p:cNvPr>
          <p:cNvSpPr txBox="1"/>
          <p:nvPr/>
        </p:nvSpPr>
        <p:spPr>
          <a:xfrm>
            <a:off x="2139004" y="113950"/>
            <a:ext cx="11977045" cy="885371"/>
          </a:xfrm>
          <a:prstGeom prst="rect">
            <a:avLst/>
          </a:prstGeom>
          <a:noFill/>
        </p:spPr>
        <p:txBody>
          <a:bodyPr wrap="square">
            <a:spAutoFit/>
          </a:bodyPr>
          <a:lstStyle/>
          <a:p>
            <a:pPr marL="228600" indent="-226800">
              <a:lnSpc>
                <a:spcPct val="90000"/>
              </a:lnSpc>
              <a:spcBef>
                <a:spcPts val="1001"/>
              </a:spcBef>
              <a:buClr>
                <a:srgbClr val="000000"/>
              </a:buClr>
              <a:buFont typeface="Arial"/>
              <a:buChar char="•"/>
            </a:pPr>
            <a:r>
              <a:rPr lang="en-IN" sz="2400" b="0" strike="noStrike" spc="-1" dirty="0">
                <a:solidFill>
                  <a:srgbClr val="000000"/>
                </a:solidFill>
                <a:latin typeface="Calibri"/>
                <a:ea typeface="DejaVu Sans"/>
              </a:rPr>
              <a:t>The datasets is download from </a:t>
            </a:r>
            <a:r>
              <a:rPr lang="en-IN" sz="2400" b="0" strike="noStrike" spc="-1" dirty="0">
                <a:solidFill>
                  <a:srgbClr val="000000"/>
                </a:solidFill>
                <a:latin typeface="Calibri"/>
                <a:ea typeface="DejaVu Sans"/>
                <a:hlinkClick r:id="rId5"/>
              </a:rPr>
              <a:t>K</a:t>
            </a:r>
            <a:r>
              <a:rPr lang="en-IN" sz="2400" b="0" strike="noStrike" spc="-1" dirty="0">
                <a:solidFill>
                  <a:srgbClr val="000000"/>
                </a:solidFill>
                <a:latin typeface="Calibri"/>
                <a:ea typeface="DejaVu Sans"/>
              </a:rPr>
              <a:t>aggle</a:t>
            </a:r>
            <a:r>
              <a:rPr lang="en-IN" sz="2400" spc="-1" dirty="0">
                <a:latin typeface="Arial"/>
              </a:rPr>
              <a:t> </a:t>
            </a:r>
          </a:p>
          <a:p>
            <a:pPr marL="228600" indent="-226800">
              <a:lnSpc>
                <a:spcPct val="90000"/>
              </a:lnSpc>
              <a:spcBef>
                <a:spcPts val="1001"/>
              </a:spcBef>
              <a:buClr>
                <a:srgbClr val="000000"/>
              </a:buClr>
              <a:buFont typeface="Arial"/>
              <a:buChar char="•"/>
            </a:pPr>
            <a:r>
              <a:rPr lang="en-US" sz="2400" b="0" u="sng" strike="noStrike" spc="-1" dirty="0">
                <a:solidFill>
                  <a:srgbClr val="0000FF"/>
                </a:solidFill>
                <a:uFillTx/>
                <a:latin typeface="Calibri"/>
                <a:ea typeface="DejaVu Sans"/>
                <a:hlinkClick r:id="rId5"/>
              </a:rPr>
              <a:t>https://www.kaggle.com/</a:t>
            </a:r>
            <a:endParaRPr lang="en-IN" sz="2400" b="0" strike="noStrike" spc="-1" dirty="0">
              <a:latin typeface="Arial"/>
            </a:endParaRPr>
          </a:p>
        </p:txBody>
      </p:sp>
      <p:sp>
        <p:nvSpPr>
          <p:cNvPr id="8" name="TextBox 7">
            <a:extLst>
              <a:ext uri="{FF2B5EF4-FFF2-40B4-BE49-F238E27FC236}">
                <a16:creationId xmlns:a16="http://schemas.microsoft.com/office/drawing/2014/main" id="{C059506C-0C04-0279-6B84-9EEF07532369}"/>
              </a:ext>
            </a:extLst>
          </p:cNvPr>
          <p:cNvSpPr txBox="1"/>
          <p:nvPr/>
        </p:nvSpPr>
        <p:spPr>
          <a:xfrm>
            <a:off x="2286000" y="4104529"/>
            <a:ext cx="11601450" cy="4665380"/>
          </a:xfrm>
          <a:prstGeom prst="rect">
            <a:avLst/>
          </a:prstGeom>
          <a:noFill/>
        </p:spPr>
        <p:txBody>
          <a:bodyPr wrap="square">
            <a:spAutoFit/>
          </a:bodyPr>
          <a:lstStyle/>
          <a:p>
            <a:pPr marL="12600">
              <a:lnSpc>
                <a:spcPct val="100000"/>
              </a:lnSpc>
              <a:spcBef>
                <a:spcPts val="105"/>
              </a:spcBef>
            </a:pPr>
            <a:endParaRPr lang="en-IN" sz="2400" b="0" strike="noStrike" spc="-1" dirty="0">
              <a:solidFill>
                <a:srgbClr val="774B27"/>
              </a:solidFill>
              <a:latin typeface="Calibri"/>
              <a:ea typeface="DejaVu Sans"/>
            </a:endParaRPr>
          </a:p>
          <a:p>
            <a:pPr marL="12600">
              <a:lnSpc>
                <a:spcPct val="100000"/>
              </a:lnSpc>
              <a:spcBef>
                <a:spcPts val="105"/>
              </a:spcBef>
            </a:pPr>
            <a:endParaRPr lang="en-IN" sz="2400" spc="-1" dirty="0">
              <a:solidFill>
                <a:srgbClr val="774B27"/>
              </a:solidFill>
              <a:latin typeface="Calibri"/>
              <a:ea typeface="DejaVu Sans"/>
            </a:endParaRPr>
          </a:p>
          <a:p>
            <a:pPr marL="12600">
              <a:lnSpc>
                <a:spcPct val="100000"/>
              </a:lnSpc>
              <a:spcBef>
                <a:spcPts val="105"/>
              </a:spcBef>
            </a:pPr>
            <a:endParaRPr lang="en-IN" sz="2400" b="0" strike="noStrike" spc="-1" dirty="0">
              <a:solidFill>
                <a:srgbClr val="774B27"/>
              </a:solidFill>
              <a:latin typeface="Calibri"/>
              <a:ea typeface="DejaVu Sans"/>
            </a:endParaRPr>
          </a:p>
          <a:p>
            <a:pPr marL="12600">
              <a:lnSpc>
                <a:spcPct val="100000"/>
              </a:lnSpc>
              <a:spcBef>
                <a:spcPts val="105"/>
              </a:spcBef>
            </a:pPr>
            <a:endParaRPr lang="en-IN" sz="2400" spc="-1" dirty="0">
              <a:solidFill>
                <a:srgbClr val="774B27"/>
              </a:solidFill>
              <a:latin typeface="Calibri"/>
              <a:ea typeface="DejaVu Sans"/>
            </a:endParaRPr>
          </a:p>
          <a:p>
            <a:pPr marL="12600">
              <a:lnSpc>
                <a:spcPct val="100000"/>
              </a:lnSpc>
              <a:spcBef>
                <a:spcPts val="105"/>
              </a:spcBef>
            </a:pPr>
            <a:endParaRPr lang="en-IN" sz="2400" b="0" strike="noStrike" spc="-1" dirty="0">
              <a:solidFill>
                <a:srgbClr val="774B27"/>
              </a:solidFill>
              <a:latin typeface="Calibri"/>
              <a:ea typeface="DejaVu Sans"/>
            </a:endParaRPr>
          </a:p>
          <a:p>
            <a:pPr marL="12600">
              <a:lnSpc>
                <a:spcPct val="100000"/>
              </a:lnSpc>
              <a:spcBef>
                <a:spcPts val="105"/>
              </a:spcBef>
            </a:pPr>
            <a:endParaRPr lang="en-IN" sz="2400" spc="-1" dirty="0">
              <a:solidFill>
                <a:srgbClr val="774B27"/>
              </a:solidFill>
              <a:latin typeface="Calibri"/>
              <a:ea typeface="DejaVu Sans"/>
            </a:endParaRPr>
          </a:p>
          <a:p>
            <a:pPr marL="12600">
              <a:lnSpc>
                <a:spcPct val="100000"/>
              </a:lnSpc>
              <a:spcBef>
                <a:spcPts val="105"/>
              </a:spcBef>
            </a:pPr>
            <a:endParaRPr lang="en-IN" sz="2400" b="0" strike="noStrike" spc="-1" dirty="0">
              <a:solidFill>
                <a:srgbClr val="774B27"/>
              </a:solidFill>
              <a:latin typeface="Calibri"/>
              <a:ea typeface="DejaVu Sans"/>
            </a:endParaRPr>
          </a:p>
          <a:p>
            <a:pPr marL="12600">
              <a:lnSpc>
                <a:spcPct val="100000"/>
              </a:lnSpc>
              <a:spcBef>
                <a:spcPts val="105"/>
              </a:spcBef>
            </a:pPr>
            <a:endParaRPr lang="en-IN" sz="2400" spc="-1" dirty="0">
              <a:solidFill>
                <a:srgbClr val="774B27"/>
              </a:solidFill>
              <a:latin typeface="Calibri"/>
              <a:ea typeface="DejaVu Sans"/>
            </a:endParaRPr>
          </a:p>
          <a:p>
            <a:pPr marL="12600">
              <a:lnSpc>
                <a:spcPct val="100000"/>
              </a:lnSpc>
              <a:spcBef>
                <a:spcPts val="105"/>
              </a:spcBef>
            </a:pPr>
            <a:endParaRPr lang="en-IN" sz="2400" b="0" strike="noStrike" spc="-1" dirty="0">
              <a:solidFill>
                <a:srgbClr val="774B27"/>
              </a:solidFill>
              <a:latin typeface="Calibri"/>
              <a:ea typeface="DejaVu Sans"/>
            </a:endParaRPr>
          </a:p>
          <a:p>
            <a:pPr marL="12600">
              <a:lnSpc>
                <a:spcPct val="100000"/>
              </a:lnSpc>
              <a:spcBef>
                <a:spcPts val="105"/>
              </a:spcBef>
            </a:pPr>
            <a:endParaRPr lang="en-IN" sz="2400" spc="-1" dirty="0">
              <a:solidFill>
                <a:srgbClr val="774B27"/>
              </a:solidFill>
              <a:latin typeface="Calibri"/>
              <a:ea typeface="DejaVu Sans"/>
            </a:endParaRPr>
          </a:p>
          <a:p>
            <a:pPr marL="12600">
              <a:lnSpc>
                <a:spcPct val="100000"/>
              </a:lnSpc>
              <a:spcBef>
                <a:spcPts val="105"/>
              </a:spcBef>
            </a:pPr>
            <a:endParaRPr lang="en-IN" sz="2400" b="0" strike="noStrike" spc="-1" dirty="0">
              <a:solidFill>
                <a:srgbClr val="774B27"/>
              </a:solidFill>
              <a:latin typeface="Calibri"/>
              <a:ea typeface="DejaVu Sans"/>
            </a:endParaRPr>
          </a:p>
          <a:p>
            <a:pPr marL="12600">
              <a:lnSpc>
                <a:spcPct val="100000"/>
              </a:lnSpc>
              <a:spcBef>
                <a:spcPts val="105"/>
              </a:spcBef>
            </a:pPr>
            <a:r>
              <a:rPr lang="en-IN" sz="2400" b="0" strike="noStrike" spc="-1" dirty="0">
                <a:solidFill>
                  <a:srgbClr val="774B27"/>
                </a:solidFill>
                <a:latin typeface="Calibri"/>
                <a:ea typeface="DejaVu Sans"/>
              </a:rPr>
              <a:t>In</a:t>
            </a:r>
            <a:r>
              <a:rPr lang="en-IN" sz="2400" b="0" strike="noStrike" spc="-12" dirty="0">
                <a:solidFill>
                  <a:srgbClr val="774B27"/>
                </a:solidFill>
                <a:latin typeface="Calibri"/>
                <a:ea typeface="DejaVu Sans"/>
              </a:rPr>
              <a:t> </a:t>
            </a:r>
            <a:r>
              <a:rPr lang="en-IN" sz="2400" b="0" strike="noStrike" spc="-7" dirty="0">
                <a:solidFill>
                  <a:srgbClr val="774B27"/>
                </a:solidFill>
                <a:latin typeface="Calibri"/>
                <a:ea typeface="DejaVu Sans"/>
              </a:rPr>
              <a:t>above</a:t>
            </a:r>
            <a:r>
              <a:rPr lang="en-IN" sz="2400" b="0" strike="noStrike" spc="-1" dirty="0">
                <a:solidFill>
                  <a:srgbClr val="774B27"/>
                </a:solidFill>
                <a:latin typeface="Calibri"/>
                <a:ea typeface="DejaVu Sans"/>
              </a:rPr>
              <a:t> </a:t>
            </a:r>
            <a:r>
              <a:rPr lang="en-IN" sz="2400" b="0" strike="noStrike" spc="-7" dirty="0">
                <a:solidFill>
                  <a:srgbClr val="774B27"/>
                </a:solidFill>
                <a:latin typeface="Calibri"/>
                <a:ea typeface="DejaVu Sans"/>
              </a:rPr>
              <a:t>screen click</a:t>
            </a:r>
            <a:r>
              <a:rPr lang="en-IN" sz="2400" b="0" strike="noStrike" spc="-1" dirty="0">
                <a:solidFill>
                  <a:srgbClr val="774B27"/>
                </a:solidFill>
                <a:latin typeface="Calibri"/>
                <a:ea typeface="DejaVu Sans"/>
              </a:rPr>
              <a:t> </a:t>
            </a:r>
            <a:r>
              <a:rPr lang="en-IN" sz="2400" b="0" strike="noStrike" spc="-7" dirty="0">
                <a:solidFill>
                  <a:srgbClr val="774B27"/>
                </a:solidFill>
                <a:latin typeface="Calibri"/>
                <a:ea typeface="DejaVu Sans"/>
              </a:rPr>
              <a:t>on ‘Upload</a:t>
            </a:r>
            <a:r>
              <a:rPr lang="en-IN" sz="2400" b="0" strike="noStrike" spc="-12" dirty="0">
                <a:solidFill>
                  <a:srgbClr val="774B27"/>
                </a:solidFill>
                <a:latin typeface="Calibri"/>
                <a:ea typeface="DejaVu Sans"/>
              </a:rPr>
              <a:t> </a:t>
            </a:r>
            <a:r>
              <a:rPr lang="en-IN" sz="2400" b="0" strike="noStrike" spc="-7" dirty="0">
                <a:solidFill>
                  <a:srgbClr val="774B27"/>
                </a:solidFill>
                <a:latin typeface="Calibri"/>
                <a:ea typeface="DejaVu Sans"/>
              </a:rPr>
              <a:t>Loan</a:t>
            </a:r>
            <a:r>
              <a:rPr lang="en-IN" sz="2400" b="0" strike="noStrike" spc="7" dirty="0">
                <a:solidFill>
                  <a:srgbClr val="774B27"/>
                </a:solidFill>
                <a:latin typeface="Calibri"/>
                <a:ea typeface="DejaVu Sans"/>
              </a:rPr>
              <a:t> </a:t>
            </a:r>
            <a:r>
              <a:rPr lang="en-IN" sz="2400" b="0" strike="noStrike" spc="-7" dirty="0">
                <a:solidFill>
                  <a:srgbClr val="774B27"/>
                </a:solidFill>
                <a:latin typeface="Calibri"/>
                <a:ea typeface="DejaVu Sans"/>
              </a:rPr>
              <a:t>Dataset’</a:t>
            </a:r>
            <a:r>
              <a:rPr lang="en-IN" sz="2400" b="0" strike="noStrike" spc="-21" dirty="0">
                <a:solidFill>
                  <a:srgbClr val="774B27"/>
                </a:solidFill>
                <a:latin typeface="Calibri"/>
                <a:ea typeface="DejaVu Sans"/>
              </a:rPr>
              <a:t> </a:t>
            </a:r>
            <a:r>
              <a:rPr lang="en-IN" sz="2400" b="0" strike="noStrike" spc="-7" dirty="0">
                <a:solidFill>
                  <a:srgbClr val="774B27"/>
                </a:solidFill>
                <a:latin typeface="Calibri"/>
                <a:ea typeface="DejaVu Sans"/>
              </a:rPr>
              <a:t>button</a:t>
            </a:r>
            <a:r>
              <a:rPr lang="en-IN" sz="2400" b="0" strike="noStrike" spc="32" dirty="0">
                <a:solidFill>
                  <a:srgbClr val="774B27"/>
                </a:solidFill>
                <a:latin typeface="Calibri"/>
                <a:ea typeface="DejaVu Sans"/>
              </a:rPr>
              <a:t> </a:t>
            </a:r>
            <a:r>
              <a:rPr lang="en-IN" sz="2400" b="0" strike="noStrike" spc="-7" dirty="0">
                <a:solidFill>
                  <a:srgbClr val="774B27"/>
                </a:solidFill>
                <a:latin typeface="Calibri"/>
                <a:ea typeface="DejaVu Sans"/>
              </a:rPr>
              <a:t>to </a:t>
            </a:r>
            <a:r>
              <a:rPr lang="en-IN" sz="2400" b="0" strike="noStrike" spc="-1" dirty="0">
                <a:solidFill>
                  <a:srgbClr val="774B27"/>
                </a:solidFill>
                <a:latin typeface="Calibri"/>
                <a:ea typeface="DejaVu Sans"/>
              </a:rPr>
              <a:t>load</a:t>
            </a:r>
            <a:r>
              <a:rPr lang="en-IN" sz="2400" b="0" strike="noStrike" spc="-7" dirty="0">
                <a:solidFill>
                  <a:srgbClr val="774B27"/>
                </a:solidFill>
                <a:latin typeface="Calibri"/>
                <a:ea typeface="DejaVu Sans"/>
              </a:rPr>
              <a:t> dataset</a:t>
            </a:r>
            <a:endParaRPr lang="en-IN" sz="2400" b="0" strike="noStrike" spc="-1" dirty="0">
              <a:solidFill>
                <a:srgbClr val="774B27"/>
              </a:solidFill>
              <a:latin typeface="Arial"/>
            </a:endParaRPr>
          </a:p>
        </p:txBody>
      </p:sp>
    </p:spTree>
    <p:extLst>
      <p:ext uri="{BB962C8B-B14F-4D97-AF65-F5344CB8AC3E}">
        <p14:creationId xmlns:p14="http://schemas.microsoft.com/office/powerpoint/2010/main" val="2004576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3"/>
          <p:cNvGrpSpPr/>
          <p:nvPr/>
        </p:nvGrpSpPr>
        <p:grpSpPr>
          <a:xfrm>
            <a:off x="15112735" y="8140435"/>
            <a:ext cx="4293129" cy="429312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5" name="TextBox 25"/>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26" name="Group 26"/>
          <p:cNvGrpSpPr/>
          <p:nvPr/>
        </p:nvGrpSpPr>
        <p:grpSpPr>
          <a:xfrm>
            <a:off x="-1751643" y="-2968946"/>
            <a:ext cx="4952045" cy="4531047"/>
            <a:chOff x="0" y="0"/>
            <a:chExt cx="937550" cy="857844"/>
          </a:xfrm>
        </p:grpSpPr>
        <p:sp>
          <p:nvSpPr>
            <p:cNvPr id="27" name="Freeform 27"/>
            <p:cNvSpPr/>
            <p:nvPr/>
          </p:nvSpPr>
          <p:spPr>
            <a:xfrm>
              <a:off x="0" y="0"/>
              <a:ext cx="937550" cy="85784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8" name="TextBox 28"/>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29" name="Freeform 29"/>
          <p:cNvSpPr/>
          <p:nvPr/>
        </p:nvSpPr>
        <p:spPr>
          <a:xfrm>
            <a:off x="15389711" y="-1175164"/>
            <a:ext cx="4016153" cy="2203864"/>
          </a:xfrm>
          <a:custGeom>
            <a:avLst/>
            <a:gdLst/>
            <a:ahLst/>
            <a:cxnLst/>
            <a:rect l="l" t="t" r="r" b="b"/>
            <a:pathLst>
              <a:path w="4016153" h="2203864">
                <a:moveTo>
                  <a:pt x="0" y="0"/>
                </a:moveTo>
                <a:lnTo>
                  <a:pt x="4016154" y="0"/>
                </a:lnTo>
                <a:lnTo>
                  <a:pt x="4016154"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a:off x="-1474667" y="9379003"/>
            <a:ext cx="4016153" cy="2203864"/>
          </a:xfrm>
          <a:custGeom>
            <a:avLst/>
            <a:gdLst/>
            <a:ahLst/>
            <a:cxnLst/>
            <a:rect l="l" t="t" r="r" b="b"/>
            <a:pathLst>
              <a:path w="4016153" h="2203864">
                <a:moveTo>
                  <a:pt x="0" y="0"/>
                </a:moveTo>
                <a:lnTo>
                  <a:pt x="4016153" y="0"/>
                </a:lnTo>
                <a:lnTo>
                  <a:pt x="4016153"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object 1">
            <a:extLst>
              <a:ext uri="{FF2B5EF4-FFF2-40B4-BE49-F238E27FC236}">
                <a16:creationId xmlns:a16="http://schemas.microsoft.com/office/drawing/2014/main" id="{4FFAB0F5-AA4B-0985-F6C0-61C0CD7E6BAD}"/>
              </a:ext>
            </a:extLst>
          </p:cNvPr>
          <p:cNvSpPr/>
          <p:nvPr/>
        </p:nvSpPr>
        <p:spPr>
          <a:xfrm>
            <a:off x="533400" y="0"/>
            <a:ext cx="16383000" cy="2153763"/>
          </a:xfrm>
          <a:prstGeom prst="rect">
            <a:avLst/>
          </a:prstGeom>
          <a:noFill/>
          <a:ln w="0">
            <a:noFill/>
          </a:ln>
        </p:spPr>
        <p:style>
          <a:lnRef idx="0">
            <a:srgbClr val="FFFFFF"/>
          </a:lnRef>
          <a:fillRef idx="0">
            <a:srgbClr val="FFFFFF"/>
          </a:fillRef>
          <a:effectRef idx="0">
            <a:srgbClr val="FFFFFF"/>
          </a:effectRef>
          <a:fontRef idx="minor"/>
        </p:style>
        <p:txBody>
          <a:bodyPr lIns="0" tIns="5760" rIns="0" bIns="0" anchor="t">
            <a:noAutofit/>
          </a:bodyPr>
          <a:lstStyle/>
          <a:p>
            <a:pPr marL="12700">
              <a:lnSpc>
                <a:spcPct val="103000"/>
              </a:lnSpc>
              <a:spcBef>
                <a:spcPts val="45"/>
              </a:spcBef>
            </a:pPr>
            <a:r>
              <a:rPr lang="en-US" sz="2800" b="1" strike="noStrike" spc="-1" dirty="0">
                <a:solidFill>
                  <a:srgbClr val="000000"/>
                </a:solidFill>
                <a:latin typeface="Calibri Light"/>
                <a:ea typeface="DejaVu Sans"/>
              </a:rPr>
              <a:t>Datasets</a:t>
            </a:r>
          </a:p>
          <a:p>
            <a:pPr marL="12700">
              <a:lnSpc>
                <a:spcPct val="103000"/>
              </a:lnSpc>
              <a:spcBef>
                <a:spcPts val="45"/>
              </a:spcBef>
            </a:pPr>
            <a:endParaRPr lang="en-IN" sz="2800" b="0" strike="noStrike" spc="-1" dirty="0">
              <a:solidFill>
                <a:srgbClr val="000000"/>
              </a:solidFill>
              <a:latin typeface="Arial" panose="020B0604020202020204"/>
            </a:endParaRPr>
          </a:p>
        </p:txBody>
      </p:sp>
      <p:pic>
        <p:nvPicPr>
          <p:cNvPr id="6" name="Picture 5">
            <a:extLst>
              <a:ext uri="{FF2B5EF4-FFF2-40B4-BE49-F238E27FC236}">
                <a16:creationId xmlns:a16="http://schemas.microsoft.com/office/drawing/2014/main" id="{24F7AEBD-4EEE-D8EA-F7A7-9D2D7C222C12}"/>
              </a:ext>
            </a:extLst>
          </p:cNvPr>
          <p:cNvPicPr>
            <a:picLocks noChangeAspect="1"/>
          </p:cNvPicPr>
          <p:nvPr/>
        </p:nvPicPr>
        <p:blipFill>
          <a:blip r:embed="rId4"/>
          <a:stretch>
            <a:fillRect/>
          </a:stretch>
        </p:blipFill>
        <p:spPr>
          <a:xfrm>
            <a:off x="2218562" y="728938"/>
            <a:ext cx="15679678" cy="7006092"/>
          </a:xfrm>
          <a:prstGeom prst="rect">
            <a:avLst/>
          </a:prstGeom>
        </p:spPr>
      </p:pic>
      <p:sp>
        <p:nvSpPr>
          <p:cNvPr id="10" name="TextBox 9">
            <a:extLst>
              <a:ext uri="{FF2B5EF4-FFF2-40B4-BE49-F238E27FC236}">
                <a16:creationId xmlns:a16="http://schemas.microsoft.com/office/drawing/2014/main" id="{172D0163-98D5-2EC9-3009-F718644959E1}"/>
              </a:ext>
            </a:extLst>
          </p:cNvPr>
          <p:cNvSpPr txBox="1"/>
          <p:nvPr/>
        </p:nvSpPr>
        <p:spPr>
          <a:xfrm>
            <a:off x="2362200" y="8140436"/>
            <a:ext cx="10616364" cy="895117"/>
          </a:xfrm>
          <a:prstGeom prst="rect">
            <a:avLst/>
          </a:prstGeom>
          <a:noFill/>
        </p:spPr>
        <p:txBody>
          <a:bodyPr wrap="square">
            <a:spAutoFit/>
          </a:bodyPr>
          <a:lstStyle/>
          <a:p>
            <a:pPr marL="12600">
              <a:lnSpc>
                <a:spcPct val="112000"/>
              </a:lnSpc>
              <a:spcBef>
                <a:spcPts val="99"/>
              </a:spcBef>
            </a:pPr>
            <a:r>
              <a:rPr lang="en-IN" sz="2400" b="0" strike="noStrike" spc="-1" dirty="0">
                <a:solidFill>
                  <a:srgbClr val="774B27"/>
                </a:solidFill>
                <a:latin typeface="Calibri"/>
                <a:ea typeface="DejaVu Sans"/>
              </a:rPr>
              <a:t>In</a:t>
            </a:r>
            <a:r>
              <a:rPr lang="en-IN" sz="2400" b="0" strike="noStrike" spc="-12" dirty="0">
                <a:solidFill>
                  <a:srgbClr val="774B27"/>
                </a:solidFill>
                <a:latin typeface="Calibri"/>
                <a:ea typeface="DejaVu Sans"/>
              </a:rPr>
              <a:t> </a:t>
            </a:r>
            <a:r>
              <a:rPr lang="en-IN" sz="2400" b="0" strike="noStrike" spc="-7" dirty="0">
                <a:solidFill>
                  <a:srgbClr val="774B27"/>
                </a:solidFill>
                <a:latin typeface="Calibri"/>
                <a:ea typeface="DejaVu Sans"/>
              </a:rPr>
              <a:t>above</a:t>
            </a:r>
            <a:r>
              <a:rPr lang="en-IN" sz="2400" b="0" strike="noStrike" spc="-1" dirty="0">
                <a:solidFill>
                  <a:srgbClr val="774B27"/>
                </a:solidFill>
                <a:latin typeface="Calibri"/>
                <a:ea typeface="DejaVu Sans"/>
              </a:rPr>
              <a:t> </a:t>
            </a:r>
            <a:r>
              <a:rPr lang="en-IN" sz="2400" b="0" strike="noStrike" spc="-7" dirty="0">
                <a:solidFill>
                  <a:srgbClr val="774B27"/>
                </a:solidFill>
                <a:latin typeface="Calibri"/>
                <a:ea typeface="DejaVu Sans"/>
              </a:rPr>
              <a:t>screen</a:t>
            </a:r>
            <a:r>
              <a:rPr lang="en-IN" sz="2400" b="0" strike="noStrike" spc="-1" dirty="0">
                <a:solidFill>
                  <a:srgbClr val="774B27"/>
                </a:solidFill>
                <a:latin typeface="Calibri"/>
                <a:ea typeface="DejaVu Sans"/>
              </a:rPr>
              <a:t> </a:t>
            </a:r>
            <a:r>
              <a:rPr lang="en-IN" sz="2400" b="0" strike="noStrike" spc="-7" dirty="0">
                <a:solidFill>
                  <a:srgbClr val="774B27"/>
                </a:solidFill>
                <a:latin typeface="Calibri"/>
                <a:ea typeface="DejaVu Sans"/>
              </a:rPr>
              <a:t>selecting</a:t>
            </a:r>
            <a:r>
              <a:rPr lang="en-IN" sz="2400" b="0" strike="noStrike" spc="-1" dirty="0">
                <a:solidFill>
                  <a:srgbClr val="774B27"/>
                </a:solidFill>
                <a:latin typeface="Calibri"/>
                <a:ea typeface="DejaVu Sans"/>
              </a:rPr>
              <a:t> and</a:t>
            </a:r>
            <a:r>
              <a:rPr lang="en-IN" sz="2400" b="0" strike="noStrike" spc="-12" dirty="0">
                <a:solidFill>
                  <a:srgbClr val="774B27"/>
                </a:solidFill>
                <a:latin typeface="Calibri"/>
                <a:ea typeface="DejaVu Sans"/>
              </a:rPr>
              <a:t> </a:t>
            </a:r>
            <a:r>
              <a:rPr lang="en-IN" sz="2400" b="0" strike="noStrike" spc="-7" dirty="0">
                <a:solidFill>
                  <a:srgbClr val="774B27"/>
                </a:solidFill>
                <a:latin typeface="Calibri"/>
                <a:ea typeface="DejaVu Sans"/>
              </a:rPr>
              <a:t>uploading</a:t>
            </a:r>
            <a:r>
              <a:rPr lang="en-IN" sz="2400" b="0" strike="noStrike" spc="-1" dirty="0">
                <a:solidFill>
                  <a:srgbClr val="774B27"/>
                </a:solidFill>
                <a:latin typeface="Calibri"/>
                <a:ea typeface="DejaVu Sans"/>
              </a:rPr>
              <a:t> </a:t>
            </a:r>
            <a:r>
              <a:rPr lang="en-IN" sz="2400" b="0" strike="noStrike" spc="-7" dirty="0">
                <a:solidFill>
                  <a:srgbClr val="774B27"/>
                </a:solidFill>
                <a:latin typeface="Calibri"/>
                <a:ea typeface="DejaVu Sans"/>
              </a:rPr>
              <a:t>‘loan-train.csv’</a:t>
            </a:r>
            <a:r>
              <a:rPr lang="en-IN" sz="2400" b="0" strike="noStrike" spc="-15" dirty="0">
                <a:solidFill>
                  <a:srgbClr val="774B27"/>
                </a:solidFill>
                <a:latin typeface="Calibri"/>
                <a:ea typeface="DejaVu Sans"/>
              </a:rPr>
              <a:t> </a:t>
            </a:r>
            <a:r>
              <a:rPr lang="en-IN" sz="2400" b="0" strike="noStrike" spc="-1" dirty="0">
                <a:solidFill>
                  <a:srgbClr val="774B27"/>
                </a:solidFill>
                <a:latin typeface="Calibri"/>
                <a:ea typeface="DejaVu Sans"/>
              </a:rPr>
              <a:t>file and</a:t>
            </a:r>
            <a:r>
              <a:rPr lang="en-IN" sz="2400" b="0" strike="noStrike" spc="-12" dirty="0">
                <a:solidFill>
                  <a:srgbClr val="774B27"/>
                </a:solidFill>
                <a:latin typeface="Calibri"/>
                <a:ea typeface="DejaVu Sans"/>
              </a:rPr>
              <a:t> </a:t>
            </a:r>
            <a:r>
              <a:rPr lang="en-IN" sz="2400" b="0" strike="noStrike" spc="-7" dirty="0">
                <a:solidFill>
                  <a:srgbClr val="774B27"/>
                </a:solidFill>
                <a:latin typeface="Calibri"/>
                <a:ea typeface="DejaVu Sans"/>
              </a:rPr>
              <a:t>then</a:t>
            </a:r>
            <a:r>
              <a:rPr lang="en-IN" sz="2400" b="0" strike="noStrike" spc="-1" dirty="0">
                <a:solidFill>
                  <a:srgbClr val="774B27"/>
                </a:solidFill>
                <a:latin typeface="Calibri"/>
                <a:ea typeface="DejaVu Sans"/>
              </a:rPr>
              <a:t> </a:t>
            </a:r>
            <a:r>
              <a:rPr lang="en-IN" sz="2400" b="0" strike="noStrike" spc="-7" dirty="0">
                <a:solidFill>
                  <a:srgbClr val="774B27"/>
                </a:solidFill>
                <a:latin typeface="Calibri"/>
                <a:ea typeface="DejaVu Sans"/>
              </a:rPr>
              <a:t>click</a:t>
            </a:r>
            <a:r>
              <a:rPr lang="en-IN" sz="2400" b="0" strike="noStrike" spc="-1" dirty="0">
                <a:solidFill>
                  <a:srgbClr val="774B27"/>
                </a:solidFill>
                <a:latin typeface="Calibri"/>
                <a:ea typeface="DejaVu Sans"/>
              </a:rPr>
              <a:t> </a:t>
            </a:r>
            <a:r>
              <a:rPr lang="en-IN" sz="2400" b="0" strike="noStrike" spc="-7" dirty="0">
                <a:solidFill>
                  <a:srgbClr val="774B27"/>
                </a:solidFill>
                <a:latin typeface="Calibri"/>
                <a:ea typeface="DejaVu Sans"/>
              </a:rPr>
              <a:t>on</a:t>
            </a:r>
            <a:r>
              <a:rPr lang="en-IN" sz="2400" b="0" strike="noStrike" spc="7" dirty="0">
                <a:solidFill>
                  <a:srgbClr val="774B27"/>
                </a:solidFill>
                <a:latin typeface="Calibri"/>
                <a:ea typeface="DejaVu Sans"/>
              </a:rPr>
              <a:t> </a:t>
            </a:r>
            <a:r>
              <a:rPr lang="en-IN" sz="2400" b="0" strike="noStrike" spc="-1" dirty="0">
                <a:solidFill>
                  <a:srgbClr val="774B27"/>
                </a:solidFill>
                <a:latin typeface="Calibri"/>
                <a:ea typeface="DejaVu Sans"/>
              </a:rPr>
              <a:t>‘Open’</a:t>
            </a:r>
            <a:r>
              <a:rPr lang="en-IN" sz="2400" b="0" strike="noStrike" spc="-15" dirty="0">
                <a:solidFill>
                  <a:srgbClr val="774B27"/>
                </a:solidFill>
                <a:latin typeface="Calibri"/>
                <a:ea typeface="DejaVu Sans"/>
              </a:rPr>
              <a:t> </a:t>
            </a:r>
            <a:r>
              <a:rPr lang="en-IN" sz="2400" b="0" strike="noStrike" spc="-7" dirty="0">
                <a:solidFill>
                  <a:srgbClr val="774B27"/>
                </a:solidFill>
                <a:latin typeface="Calibri"/>
                <a:ea typeface="DejaVu Sans"/>
              </a:rPr>
              <a:t>button</a:t>
            </a:r>
            <a:r>
              <a:rPr lang="en-IN" sz="2400" b="0" strike="noStrike" spc="4" dirty="0">
                <a:solidFill>
                  <a:srgbClr val="774B27"/>
                </a:solidFill>
                <a:latin typeface="Calibri"/>
                <a:ea typeface="DejaVu Sans"/>
              </a:rPr>
              <a:t> </a:t>
            </a:r>
            <a:r>
              <a:rPr lang="en-IN" sz="2400" b="0" strike="noStrike" spc="-7" dirty="0">
                <a:solidFill>
                  <a:srgbClr val="774B27"/>
                </a:solidFill>
                <a:latin typeface="Calibri"/>
                <a:ea typeface="DejaVu Sans"/>
              </a:rPr>
              <a:t>to</a:t>
            </a:r>
            <a:r>
              <a:rPr lang="en-IN" sz="2400" b="0" strike="noStrike" spc="7" dirty="0">
                <a:solidFill>
                  <a:srgbClr val="774B27"/>
                </a:solidFill>
                <a:latin typeface="Calibri"/>
                <a:ea typeface="DejaVu Sans"/>
              </a:rPr>
              <a:t> </a:t>
            </a:r>
            <a:r>
              <a:rPr lang="en-IN" sz="2400" b="0" strike="noStrike" spc="-1" dirty="0">
                <a:solidFill>
                  <a:srgbClr val="774B27"/>
                </a:solidFill>
                <a:latin typeface="Calibri"/>
                <a:ea typeface="DejaVu Sans"/>
              </a:rPr>
              <a:t>load </a:t>
            </a:r>
            <a:r>
              <a:rPr lang="en-IN" sz="2400" b="0" strike="noStrike" spc="-231" dirty="0">
                <a:solidFill>
                  <a:srgbClr val="774B27"/>
                </a:solidFill>
                <a:latin typeface="Calibri"/>
                <a:ea typeface="DejaVu Sans"/>
              </a:rPr>
              <a:t> </a:t>
            </a:r>
            <a:r>
              <a:rPr lang="en-IN" sz="2400" b="0" strike="noStrike" spc="-7" dirty="0">
                <a:solidFill>
                  <a:srgbClr val="774B27"/>
                </a:solidFill>
                <a:latin typeface="Calibri"/>
                <a:ea typeface="DejaVu Sans"/>
              </a:rPr>
              <a:t>dataset</a:t>
            </a:r>
            <a:r>
              <a:rPr lang="en-IN" sz="2400" b="0" strike="noStrike" spc="-26" dirty="0">
                <a:solidFill>
                  <a:srgbClr val="774B27"/>
                </a:solidFill>
                <a:latin typeface="Calibri"/>
                <a:ea typeface="DejaVu Sans"/>
              </a:rPr>
              <a:t> </a:t>
            </a:r>
            <a:r>
              <a:rPr lang="en-IN" sz="2400" b="0" strike="noStrike" spc="-1" dirty="0">
                <a:solidFill>
                  <a:srgbClr val="774B27"/>
                </a:solidFill>
                <a:latin typeface="Calibri"/>
                <a:ea typeface="DejaVu Sans"/>
              </a:rPr>
              <a:t>and</a:t>
            </a:r>
            <a:r>
              <a:rPr lang="en-IN" sz="2400" b="0" strike="noStrike" spc="4" dirty="0">
                <a:solidFill>
                  <a:srgbClr val="774B27"/>
                </a:solidFill>
                <a:latin typeface="Calibri"/>
                <a:ea typeface="DejaVu Sans"/>
              </a:rPr>
              <a:t> </a:t>
            </a:r>
            <a:r>
              <a:rPr lang="en-IN" sz="2400" b="0" strike="noStrike" spc="-7" dirty="0">
                <a:solidFill>
                  <a:srgbClr val="774B27"/>
                </a:solidFill>
                <a:latin typeface="Calibri"/>
                <a:ea typeface="DejaVu Sans"/>
              </a:rPr>
              <a:t>to</a:t>
            </a:r>
            <a:r>
              <a:rPr lang="en-IN" sz="2400" b="0" strike="noStrike" spc="-15" dirty="0">
                <a:solidFill>
                  <a:srgbClr val="774B27"/>
                </a:solidFill>
                <a:latin typeface="Calibri"/>
                <a:ea typeface="DejaVu Sans"/>
              </a:rPr>
              <a:t> </a:t>
            </a:r>
            <a:r>
              <a:rPr lang="en-IN" sz="2400" b="0" strike="noStrike" spc="-1" dirty="0">
                <a:solidFill>
                  <a:srgbClr val="774B27"/>
                </a:solidFill>
                <a:latin typeface="Calibri"/>
                <a:ea typeface="DejaVu Sans"/>
              </a:rPr>
              <a:t>get</a:t>
            </a:r>
            <a:r>
              <a:rPr lang="en-IN" sz="2400" b="0" strike="noStrike" spc="-21" dirty="0">
                <a:solidFill>
                  <a:srgbClr val="774B27"/>
                </a:solidFill>
                <a:latin typeface="Calibri"/>
                <a:ea typeface="DejaVu Sans"/>
              </a:rPr>
              <a:t> </a:t>
            </a:r>
            <a:r>
              <a:rPr lang="en-IN" sz="2400" b="0" strike="noStrike" spc="-1" dirty="0">
                <a:solidFill>
                  <a:srgbClr val="774B27"/>
                </a:solidFill>
                <a:latin typeface="Calibri"/>
                <a:ea typeface="DejaVu Sans"/>
              </a:rPr>
              <a:t>below</a:t>
            </a:r>
            <a:r>
              <a:rPr lang="en-IN" sz="2400" b="0" strike="noStrike" spc="-12" dirty="0">
                <a:solidFill>
                  <a:srgbClr val="774B27"/>
                </a:solidFill>
                <a:latin typeface="Calibri"/>
                <a:ea typeface="DejaVu Sans"/>
              </a:rPr>
              <a:t> </a:t>
            </a:r>
            <a:r>
              <a:rPr lang="en-IN" sz="2400" b="0" strike="noStrike" spc="-7" dirty="0">
                <a:solidFill>
                  <a:srgbClr val="774B27"/>
                </a:solidFill>
                <a:latin typeface="Calibri"/>
                <a:ea typeface="DejaVu Sans"/>
              </a:rPr>
              <a:t>screen</a:t>
            </a:r>
            <a:endParaRPr lang="en-IN" sz="2400" b="0" strike="noStrike" spc="-1" dirty="0">
              <a:solidFill>
                <a:srgbClr val="774B27"/>
              </a:solidFill>
              <a:latin typeface="Arial"/>
            </a:endParaRPr>
          </a:p>
        </p:txBody>
      </p:sp>
    </p:spTree>
    <p:extLst>
      <p:ext uri="{BB962C8B-B14F-4D97-AF65-F5344CB8AC3E}">
        <p14:creationId xmlns:p14="http://schemas.microsoft.com/office/powerpoint/2010/main" val="1595739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3"/>
          <p:cNvGrpSpPr/>
          <p:nvPr/>
        </p:nvGrpSpPr>
        <p:grpSpPr>
          <a:xfrm>
            <a:off x="15112735" y="8140435"/>
            <a:ext cx="4293129" cy="429312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5" name="TextBox 25"/>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26" name="Group 26"/>
          <p:cNvGrpSpPr/>
          <p:nvPr/>
        </p:nvGrpSpPr>
        <p:grpSpPr>
          <a:xfrm>
            <a:off x="-1751643" y="-2968946"/>
            <a:ext cx="4293129" cy="4293129"/>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8" name="TextBox 28"/>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29" name="Freeform 29"/>
          <p:cNvSpPr/>
          <p:nvPr/>
        </p:nvSpPr>
        <p:spPr>
          <a:xfrm>
            <a:off x="15389711" y="-1175164"/>
            <a:ext cx="4016153" cy="2203864"/>
          </a:xfrm>
          <a:custGeom>
            <a:avLst/>
            <a:gdLst/>
            <a:ahLst/>
            <a:cxnLst/>
            <a:rect l="l" t="t" r="r" b="b"/>
            <a:pathLst>
              <a:path w="4016153" h="2203864">
                <a:moveTo>
                  <a:pt x="0" y="0"/>
                </a:moveTo>
                <a:lnTo>
                  <a:pt x="4016154" y="0"/>
                </a:lnTo>
                <a:lnTo>
                  <a:pt x="4016154"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a:off x="-1474667" y="9379003"/>
            <a:ext cx="4016153" cy="2203864"/>
          </a:xfrm>
          <a:custGeom>
            <a:avLst/>
            <a:gdLst/>
            <a:ahLst/>
            <a:cxnLst/>
            <a:rect l="l" t="t" r="r" b="b"/>
            <a:pathLst>
              <a:path w="4016153" h="2203864">
                <a:moveTo>
                  <a:pt x="0" y="0"/>
                </a:moveTo>
                <a:lnTo>
                  <a:pt x="4016153" y="0"/>
                </a:lnTo>
                <a:lnTo>
                  <a:pt x="4016153"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7" name="object 5_3">
            <a:extLst>
              <a:ext uri="{FF2B5EF4-FFF2-40B4-BE49-F238E27FC236}">
                <a16:creationId xmlns:a16="http://schemas.microsoft.com/office/drawing/2014/main" id="{D41DA034-CD8C-9F8C-2B7E-6FE59510125A}"/>
              </a:ext>
            </a:extLst>
          </p:cNvPr>
          <p:cNvPicPr/>
          <p:nvPr/>
        </p:nvPicPr>
        <p:blipFill>
          <a:blip r:embed="rId4"/>
          <a:stretch/>
        </p:blipFill>
        <p:spPr>
          <a:xfrm>
            <a:off x="1676400" y="1028700"/>
            <a:ext cx="16154400" cy="6781799"/>
          </a:xfrm>
          <a:prstGeom prst="rect">
            <a:avLst/>
          </a:prstGeom>
          <a:ln w="0">
            <a:noFill/>
          </a:ln>
        </p:spPr>
      </p:pic>
      <p:sp>
        <p:nvSpPr>
          <p:cNvPr id="9" name="TextBox 8">
            <a:extLst>
              <a:ext uri="{FF2B5EF4-FFF2-40B4-BE49-F238E27FC236}">
                <a16:creationId xmlns:a16="http://schemas.microsoft.com/office/drawing/2014/main" id="{C3476745-8916-BA5F-640A-AE00C553D5A1}"/>
              </a:ext>
            </a:extLst>
          </p:cNvPr>
          <p:cNvSpPr txBox="1"/>
          <p:nvPr/>
        </p:nvSpPr>
        <p:spPr>
          <a:xfrm>
            <a:off x="2895600" y="8343379"/>
            <a:ext cx="11814654" cy="743217"/>
          </a:xfrm>
          <a:prstGeom prst="rect">
            <a:avLst/>
          </a:prstGeom>
          <a:noFill/>
        </p:spPr>
        <p:txBody>
          <a:bodyPr wrap="square">
            <a:spAutoFit/>
          </a:bodyPr>
          <a:lstStyle/>
          <a:p>
            <a:pPr marL="12600">
              <a:lnSpc>
                <a:spcPct val="110000"/>
              </a:lnSpc>
              <a:spcBef>
                <a:spcPts val="99"/>
              </a:spcBef>
            </a:pPr>
            <a:r>
              <a:rPr lang="en-IN" sz="2000" b="0" strike="noStrike" spc="-1" dirty="0">
                <a:solidFill>
                  <a:srgbClr val="774B27"/>
                </a:solidFill>
                <a:latin typeface="Arial" panose="020B0604020202020204" pitchFamily="34" charset="0"/>
                <a:ea typeface="DejaVu Sans"/>
                <a:cs typeface="Arial" panose="020B0604020202020204" pitchFamily="34" charset="0"/>
              </a:rPr>
              <a:t>In </a:t>
            </a:r>
            <a:r>
              <a:rPr lang="en-IN" sz="2000" b="0" strike="noStrike" spc="-7" dirty="0">
                <a:solidFill>
                  <a:srgbClr val="774B27"/>
                </a:solidFill>
                <a:latin typeface="Arial" panose="020B0604020202020204" pitchFamily="34" charset="0"/>
                <a:ea typeface="DejaVu Sans"/>
                <a:cs typeface="Arial" panose="020B0604020202020204" pitchFamily="34" charset="0"/>
              </a:rPr>
              <a:t>above </a:t>
            </a:r>
            <a:r>
              <a:rPr lang="en-IN" sz="2000" b="0" strike="noStrike" spc="-1" dirty="0">
                <a:solidFill>
                  <a:srgbClr val="774B27"/>
                </a:solidFill>
                <a:latin typeface="Arial" panose="020B0604020202020204" pitchFamily="34" charset="0"/>
                <a:ea typeface="DejaVu Sans"/>
                <a:cs typeface="Arial" panose="020B0604020202020204" pitchFamily="34" charset="0"/>
              </a:rPr>
              <a:t>graph </a:t>
            </a:r>
            <a:r>
              <a:rPr lang="en-IN" sz="2000" b="0" strike="noStrike" spc="-7" dirty="0">
                <a:solidFill>
                  <a:srgbClr val="774B27"/>
                </a:solidFill>
                <a:latin typeface="Arial" panose="020B0604020202020204" pitchFamily="34" charset="0"/>
                <a:ea typeface="DejaVu Sans"/>
                <a:cs typeface="Arial" panose="020B0604020202020204" pitchFamily="34" charset="0"/>
              </a:rPr>
              <a:t>different colour </a:t>
            </a:r>
            <a:r>
              <a:rPr lang="en-IN" sz="2000" b="0" strike="noStrike" spc="-1" dirty="0">
                <a:solidFill>
                  <a:srgbClr val="774B27"/>
                </a:solidFill>
                <a:latin typeface="Arial" panose="020B0604020202020204" pitchFamily="34" charset="0"/>
                <a:ea typeface="DejaVu Sans"/>
                <a:cs typeface="Arial" panose="020B0604020202020204" pitchFamily="34" charset="0"/>
              </a:rPr>
              <a:t>lines </a:t>
            </a:r>
            <a:r>
              <a:rPr lang="en-IN" sz="2000" b="0" strike="noStrike" spc="-7" dirty="0">
                <a:solidFill>
                  <a:srgbClr val="774B27"/>
                </a:solidFill>
                <a:latin typeface="Arial" panose="020B0604020202020204" pitchFamily="34" charset="0"/>
                <a:ea typeface="DejaVu Sans"/>
                <a:cs typeface="Arial" panose="020B0604020202020204" pitchFamily="34" charset="0"/>
              </a:rPr>
              <a:t>represents </a:t>
            </a:r>
            <a:r>
              <a:rPr lang="en-IN" sz="2000" b="0" strike="noStrike" spc="-12" dirty="0">
                <a:solidFill>
                  <a:srgbClr val="774B27"/>
                </a:solidFill>
                <a:latin typeface="Arial" panose="020B0604020202020204" pitchFamily="34" charset="0"/>
                <a:ea typeface="DejaVu Sans"/>
                <a:cs typeface="Arial" panose="020B0604020202020204" pitchFamily="34" charset="0"/>
              </a:rPr>
              <a:t>counts </a:t>
            </a:r>
            <a:r>
              <a:rPr lang="en-IN" sz="2000" b="0" strike="noStrike" spc="-7" dirty="0">
                <a:solidFill>
                  <a:srgbClr val="774B27"/>
                </a:solidFill>
                <a:latin typeface="Arial" panose="020B0604020202020204" pitchFamily="34" charset="0"/>
                <a:ea typeface="DejaVu Sans"/>
                <a:cs typeface="Arial" panose="020B0604020202020204" pitchFamily="34" charset="0"/>
              </a:rPr>
              <a:t>of </a:t>
            </a:r>
            <a:r>
              <a:rPr lang="en-IN" sz="2000" b="0" strike="noStrike" spc="-1" dirty="0">
                <a:solidFill>
                  <a:srgbClr val="774B27"/>
                </a:solidFill>
                <a:latin typeface="Arial" panose="020B0604020202020204" pitchFamily="34" charset="0"/>
                <a:ea typeface="DejaVu Sans"/>
                <a:cs typeface="Arial" panose="020B0604020202020204" pitchFamily="34" charset="0"/>
              </a:rPr>
              <a:t>that column and </a:t>
            </a:r>
            <a:r>
              <a:rPr lang="en-IN" sz="2000" b="0" strike="noStrike" spc="-7" dirty="0">
                <a:solidFill>
                  <a:srgbClr val="774B27"/>
                </a:solidFill>
                <a:latin typeface="Arial" panose="020B0604020202020204" pitchFamily="34" charset="0"/>
                <a:ea typeface="DejaVu Sans"/>
                <a:cs typeface="Arial" panose="020B0604020202020204" pitchFamily="34" charset="0"/>
              </a:rPr>
              <a:t>you can see column </a:t>
            </a:r>
            <a:r>
              <a:rPr lang="en-IN" sz="2000" b="0" strike="noStrike" spc="-1" dirty="0">
                <a:solidFill>
                  <a:srgbClr val="774B27"/>
                </a:solidFill>
                <a:latin typeface="Arial" panose="020B0604020202020204" pitchFamily="34" charset="0"/>
                <a:ea typeface="DejaVu Sans"/>
                <a:cs typeface="Arial" panose="020B0604020202020204" pitchFamily="34" charset="0"/>
              </a:rPr>
              <a:t> names</a:t>
            </a:r>
            <a:r>
              <a:rPr lang="en-IN" sz="2000" b="0" strike="noStrike" spc="-7"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with</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colour </a:t>
            </a:r>
            <a:r>
              <a:rPr lang="en-IN" sz="2000" b="0" strike="noStrike" spc="-1" dirty="0">
                <a:solidFill>
                  <a:srgbClr val="774B27"/>
                </a:solidFill>
                <a:latin typeface="Arial" panose="020B0604020202020204" pitchFamily="34" charset="0"/>
                <a:ea typeface="DejaVu Sans"/>
                <a:cs typeface="Arial" panose="020B0604020202020204" pitchFamily="34" charset="0"/>
              </a:rPr>
              <a:t>in</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graph</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top</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right</a:t>
            </a:r>
            <a:r>
              <a:rPr lang="en-IN" sz="2000" b="0" strike="noStrike" spc="-15"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side. Now</a:t>
            </a:r>
            <a:r>
              <a:rPr lang="en-IN" sz="2000" b="0" strike="noStrike" spc="-7" dirty="0">
                <a:solidFill>
                  <a:srgbClr val="774B27"/>
                </a:solidFill>
                <a:latin typeface="Arial" panose="020B0604020202020204" pitchFamily="34" charset="0"/>
                <a:ea typeface="DejaVu Sans"/>
                <a:cs typeface="Arial" panose="020B0604020202020204" pitchFamily="34" charset="0"/>
              </a:rPr>
              <a:t> click on</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‘Preprocess</a:t>
            </a:r>
            <a:r>
              <a:rPr lang="en-IN" sz="2000" b="0" strike="noStrike" spc="-1" dirty="0">
                <a:solidFill>
                  <a:srgbClr val="774B27"/>
                </a:solidFill>
                <a:latin typeface="Arial" panose="020B0604020202020204" pitchFamily="34" charset="0"/>
                <a:ea typeface="DejaVu Sans"/>
                <a:cs typeface="Arial" panose="020B0604020202020204" pitchFamily="34" charset="0"/>
              </a:rPr>
              <a:t> Dataset’</a:t>
            </a:r>
            <a:r>
              <a:rPr lang="en-IN" sz="2000" b="0" strike="noStrike" spc="-26"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button</a:t>
            </a:r>
            <a:r>
              <a:rPr lang="en-IN" sz="2000" b="0" strike="noStrike" spc="4"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to</a:t>
            </a:r>
            <a:r>
              <a:rPr lang="en-IN" sz="2000" b="0" strike="noStrike" spc="4"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clean</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dataset</a:t>
            </a:r>
            <a:endParaRPr lang="en-IN" sz="2000" b="0" strike="noStrike" spc="-1" dirty="0">
              <a:solidFill>
                <a:srgbClr val="774B2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8581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3"/>
          <p:cNvGrpSpPr/>
          <p:nvPr/>
        </p:nvGrpSpPr>
        <p:grpSpPr>
          <a:xfrm>
            <a:off x="15112735" y="8140435"/>
            <a:ext cx="4293129" cy="429312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5" name="TextBox 25"/>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26" name="Group 26"/>
          <p:cNvGrpSpPr/>
          <p:nvPr/>
        </p:nvGrpSpPr>
        <p:grpSpPr>
          <a:xfrm>
            <a:off x="-1751643" y="-2968946"/>
            <a:ext cx="4293129" cy="4293129"/>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8" name="TextBox 28"/>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29" name="Freeform 29"/>
          <p:cNvSpPr/>
          <p:nvPr/>
        </p:nvSpPr>
        <p:spPr>
          <a:xfrm>
            <a:off x="15389711" y="-1175164"/>
            <a:ext cx="4016153" cy="2203864"/>
          </a:xfrm>
          <a:custGeom>
            <a:avLst/>
            <a:gdLst/>
            <a:ahLst/>
            <a:cxnLst/>
            <a:rect l="l" t="t" r="r" b="b"/>
            <a:pathLst>
              <a:path w="4016153" h="2203864">
                <a:moveTo>
                  <a:pt x="0" y="0"/>
                </a:moveTo>
                <a:lnTo>
                  <a:pt x="4016154" y="0"/>
                </a:lnTo>
                <a:lnTo>
                  <a:pt x="4016154"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a:off x="-1474667" y="9379003"/>
            <a:ext cx="4016153" cy="2203864"/>
          </a:xfrm>
          <a:custGeom>
            <a:avLst/>
            <a:gdLst/>
            <a:ahLst/>
            <a:cxnLst/>
            <a:rect l="l" t="t" r="r" b="b"/>
            <a:pathLst>
              <a:path w="4016153" h="2203864">
                <a:moveTo>
                  <a:pt x="0" y="0"/>
                </a:moveTo>
                <a:lnTo>
                  <a:pt x="4016153" y="0"/>
                </a:lnTo>
                <a:lnTo>
                  <a:pt x="4016153"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2" name="Picture 1">
            <a:extLst>
              <a:ext uri="{FF2B5EF4-FFF2-40B4-BE49-F238E27FC236}">
                <a16:creationId xmlns:a16="http://schemas.microsoft.com/office/drawing/2014/main" id="{B28B4D2E-AA6A-0D81-A807-DE2F4D64B439}"/>
              </a:ext>
            </a:extLst>
          </p:cNvPr>
          <p:cNvPicPr>
            <a:picLocks noChangeAspect="1"/>
          </p:cNvPicPr>
          <p:nvPr/>
        </p:nvPicPr>
        <p:blipFill>
          <a:blip r:embed="rId4"/>
          <a:stretch>
            <a:fillRect/>
          </a:stretch>
        </p:blipFill>
        <p:spPr>
          <a:xfrm>
            <a:off x="1888325" y="583569"/>
            <a:ext cx="15735299" cy="6758054"/>
          </a:xfrm>
          <a:prstGeom prst="rect">
            <a:avLst/>
          </a:prstGeom>
        </p:spPr>
      </p:pic>
      <p:sp>
        <p:nvSpPr>
          <p:cNvPr id="6" name="TextBox 5">
            <a:extLst>
              <a:ext uri="{FF2B5EF4-FFF2-40B4-BE49-F238E27FC236}">
                <a16:creationId xmlns:a16="http://schemas.microsoft.com/office/drawing/2014/main" id="{8E0FA315-1032-C6D4-AC56-70FDBA740DCF}"/>
              </a:ext>
            </a:extLst>
          </p:cNvPr>
          <p:cNvSpPr txBox="1"/>
          <p:nvPr/>
        </p:nvSpPr>
        <p:spPr>
          <a:xfrm>
            <a:off x="859624" y="7448620"/>
            <a:ext cx="16764000" cy="1081771"/>
          </a:xfrm>
          <a:prstGeom prst="rect">
            <a:avLst/>
          </a:prstGeom>
          <a:noFill/>
        </p:spPr>
        <p:txBody>
          <a:bodyPr wrap="square">
            <a:spAutoFit/>
          </a:bodyPr>
          <a:lstStyle/>
          <a:p>
            <a:pPr marL="12600">
              <a:lnSpc>
                <a:spcPct val="110000"/>
              </a:lnSpc>
              <a:spcBef>
                <a:spcPts val="79"/>
              </a:spcBef>
            </a:pPr>
            <a:r>
              <a:rPr lang="en-IN" sz="2000" b="0" strike="noStrike" spc="-1" dirty="0">
                <a:solidFill>
                  <a:srgbClr val="774B27"/>
                </a:solidFill>
                <a:latin typeface="Arial" panose="020B0604020202020204" pitchFamily="34" charset="0"/>
                <a:ea typeface="DejaVu Sans"/>
                <a:cs typeface="Arial" panose="020B0604020202020204" pitchFamily="34" charset="0"/>
              </a:rPr>
              <a:t>In </a:t>
            </a:r>
            <a:r>
              <a:rPr lang="en-IN" sz="2000" b="0" strike="noStrike" spc="-7" dirty="0">
                <a:solidFill>
                  <a:srgbClr val="774B27"/>
                </a:solidFill>
                <a:latin typeface="Arial" panose="020B0604020202020204" pitchFamily="34" charset="0"/>
                <a:ea typeface="DejaVu Sans"/>
                <a:cs typeface="Arial" panose="020B0604020202020204" pitchFamily="34" charset="0"/>
              </a:rPr>
              <a:t>above screen dataset </a:t>
            </a:r>
            <a:r>
              <a:rPr lang="en-IN" sz="2000" b="0" strike="noStrike" spc="-1" dirty="0">
                <a:solidFill>
                  <a:srgbClr val="774B27"/>
                </a:solidFill>
                <a:latin typeface="Arial" panose="020B0604020202020204" pitchFamily="34" charset="0"/>
                <a:ea typeface="DejaVu Sans"/>
                <a:cs typeface="Arial" panose="020B0604020202020204" pitchFamily="34" charset="0"/>
              </a:rPr>
              <a:t>loaded and all </a:t>
            </a:r>
            <a:r>
              <a:rPr lang="en-IN" sz="2000" b="0" strike="noStrike" spc="-7" dirty="0">
                <a:solidFill>
                  <a:srgbClr val="774B27"/>
                </a:solidFill>
                <a:latin typeface="Arial" panose="020B0604020202020204" pitchFamily="34" charset="0"/>
                <a:ea typeface="DejaVu Sans"/>
                <a:cs typeface="Arial" panose="020B0604020202020204" pitchFamily="34" charset="0"/>
              </a:rPr>
              <a:t>columns contains </a:t>
            </a:r>
            <a:r>
              <a:rPr lang="en-IN" sz="2000" b="0" strike="noStrike" spc="-1" dirty="0">
                <a:solidFill>
                  <a:srgbClr val="774B27"/>
                </a:solidFill>
                <a:latin typeface="Arial" panose="020B0604020202020204" pitchFamily="34" charset="0"/>
                <a:ea typeface="DejaVu Sans"/>
                <a:cs typeface="Arial" panose="020B0604020202020204" pitchFamily="34" charset="0"/>
              </a:rPr>
              <a:t>non-numeric values and </a:t>
            </a:r>
            <a:r>
              <a:rPr lang="en-IN" sz="2000" b="0" strike="noStrike" spc="-7" dirty="0">
                <a:solidFill>
                  <a:srgbClr val="774B27"/>
                </a:solidFill>
                <a:latin typeface="Arial" panose="020B0604020202020204" pitchFamily="34" charset="0"/>
                <a:ea typeface="DejaVu Sans"/>
                <a:cs typeface="Arial" panose="020B0604020202020204" pitchFamily="34" charset="0"/>
              </a:rPr>
              <a:t>machine </a:t>
            </a:r>
            <a:r>
              <a:rPr lang="en-IN" sz="2000" b="0" strike="noStrike" spc="-1" dirty="0">
                <a:solidFill>
                  <a:srgbClr val="774B27"/>
                </a:solidFill>
                <a:latin typeface="Arial" panose="020B0604020202020204" pitchFamily="34" charset="0"/>
                <a:ea typeface="DejaVu Sans"/>
                <a:cs typeface="Arial" panose="020B0604020202020204" pitchFamily="34" charset="0"/>
              </a:rPr>
              <a:t>learning </a:t>
            </a:r>
            <a:r>
              <a:rPr lang="en-IN" sz="2000" b="0" strike="noStrike" spc="-236"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will </a:t>
            </a:r>
            <a:r>
              <a:rPr lang="en-IN" sz="2000" b="0" strike="noStrike" spc="-7" dirty="0">
                <a:solidFill>
                  <a:srgbClr val="774B27"/>
                </a:solidFill>
                <a:latin typeface="Arial" panose="020B0604020202020204" pitchFamily="34" charset="0"/>
                <a:ea typeface="DejaVu Sans"/>
                <a:cs typeface="Arial" panose="020B0604020202020204" pitchFamily="34" charset="0"/>
              </a:rPr>
              <a:t>not </a:t>
            </a:r>
            <a:r>
              <a:rPr lang="en-IN" sz="2000" b="0" strike="noStrike" spc="-1" dirty="0">
                <a:solidFill>
                  <a:srgbClr val="774B27"/>
                </a:solidFill>
                <a:latin typeface="Arial" panose="020B0604020202020204" pitchFamily="34" charset="0"/>
                <a:ea typeface="DejaVu Sans"/>
                <a:cs typeface="Arial" panose="020B0604020202020204" pitchFamily="34" charset="0"/>
              </a:rPr>
              <a:t>accept non-numeric values </a:t>
            </a:r>
            <a:r>
              <a:rPr lang="en-IN" sz="2000" b="0" strike="noStrike" spc="-7" dirty="0">
                <a:solidFill>
                  <a:srgbClr val="774B27"/>
                </a:solidFill>
                <a:latin typeface="Arial" panose="020B0604020202020204" pitchFamily="34" charset="0"/>
                <a:ea typeface="DejaVu Sans"/>
                <a:cs typeface="Arial" panose="020B0604020202020204" pitchFamily="34" charset="0"/>
              </a:rPr>
              <a:t>so </a:t>
            </a:r>
            <a:r>
              <a:rPr lang="en-IN" sz="2000" b="0" strike="noStrike" spc="-1" dirty="0">
                <a:solidFill>
                  <a:srgbClr val="774B27"/>
                </a:solidFill>
                <a:latin typeface="Arial" panose="020B0604020202020204" pitchFamily="34" charset="0"/>
                <a:ea typeface="DejaVu Sans"/>
                <a:cs typeface="Arial" panose="020B0604020202020204" pitchFamily="34" charset="0"/>
              </a:rPr>
              <a:t>we need </a:t>
            </a:r>
            <a:r>
              <a:rPr lang="en-IN" sz="2000" b="0" strike="noStrike" spc="-7" dirty="0">
                <a:solidFill>
                  <a:srgbClr val="774B27"/>
                </a:solidFill>
                <a:latin typeface="Arial" panose="020B0604020202020204" pitchFamily="34" charset="0"/>
                <a:ea typeface="DejaVu Sans"/>
                <a:cs typeface="Arial" panose="020B0604020202020204" pitchFamily="34" charset="0"/>
              </a:rPr>
              <a:t>to </a:t>
            </a:r>
            <a:r>
              <a:rPr lang="en-IN" sz="2000" b="0" strike="noStrike" spc="-1" dirty="0">
                <a:solidFill>
                  <a:srgbClr val="774B27"/>
                </a:solidFill>
                <a:latin typeface="Arial" panose="020B0604020202020204" pitchFamily="34" charset="0"/>
                <a:ea typeface="DejaVu Sans"/>
                <a:cs typeface="Arial" panose="020B0604020202020204" pitchFamily="34" charset="0"/>
              </a:rPr>
              <a:t>convert all </a:t>
            </a:r>
            <a:r>
              <a:rPr lang="en-IN" sz="2000" b="0" strike="noStrike" spc="-7" dirty="0">
                <a:solidFill>
                  <a:srgbClr val="774B27"/>
                </a:solidFill>
                <a:latin typeface="Arial" panose="020B0604020202020204" pitchFamily="34" charset="0"/>
                <a:ea typeface="DejaVu Sans"/>
                <a:cs typeface="Arial" panose="020B0604020202020204" pitchFamily="34" charset="0"/>
              </a:rPr>
              <a:t>those </a:t>
            </a:r>
            <a:r>
              <a:rPr lang="en-IN" sz="2000" b="0" strike="noStrike" spc="-1" dirty="0">
                <a:solidFill>
                  <a:srgbClr val="774B27"/>
                </a:solidFill>
                <a:latin typeface="Arial" panose="020B0604020202020204" pitchFamily="34" charset="0"/>
                <a:ea typeface="DejaVu Sans"/>
                <a:cs typeface="Arial" panose="020B0604020202020204" pitchFamily="34" charset="0"/>
              </a:rPr>
              <a:t>values </a:t>
            </a:r>
            <a:r>
              <a:rPr lang="en-IN" sz="2000" b="0" strike="noStrike" spc="-7" dirty="0">
                <a:solidFill>
                  <a:srgbClr val="774B27"/>
                </a:solidFill>
                <a:latin typeface="Arial" panose="020B0604020202020204" pitchFamily="34" charset="0"/>
                <a:ea typeface="DejaVu Sans"/>
                <a:cs typeface="Arial" panose="020B0604020202020204" pitchFamily="34" charset="0"/>
              </a:rPr>
              <a:t>to </a:t>
            </a:r>
            <a:r>
              <a:rPr lang="en-IN" sz="2000" b="0" strike="noStrike" spc="-1" dirty="0">
                <a:solidFill>
                  <a:srgbClr val="774B27"/>
                </a:solidFill>
                <a:latin typeface="Arial" panose="020B0604020202020204" pitchFamily="34" charset="0"/>
                <a:ea typeface="DejaVu Sans"/>
                <a:cs typeface="Arial" panose="020B0604020202020204" pitchFamily="34" charset="0"/>
              </a:rPr>
              <a:t>numeric </a:t>
            </a:r>
            <a:r>
              <a:rPr lang="en-IN" sz="2000" b="0" strike="noStrike" spc="-7" dirty="0">
                <a:solidFill>
                  <a:srgbClr val="774B27"/>
                </a:solidFill>
                <a:latin typeface="Arial" panose="020B0604020202020204" pitchFamily="34" charset="0"/>
                <a:ea typeface="DejaVu Sans"/>
                <a:cs typeface="Arial" panose="020B0604020202020204" pitchFamily="34" charset="0"/>
              </a:rPr>
              <a:t>by </a:t>
            </a:r>
            <a:r>
              <a:rPr lang="en-IN" sz="2000" b="0" strike="noStrike" spc="-1" dirty="0">
                <a:solidFill>
                  <a:srgbClr val="774B27"/>
                </a:solidFill>
                <a:latin typeface="Arial" panose="020B0604020202020204" pitchFamily="34" charset="0"/>
                <a:ea typeface="DejaVu Sans"/>
                <a:cs typeface="Arial" panose="020B0604020202020204" pitchFamily="34" charset="0"/>
              </a:rPr>
              <a:t>assigning  </a:t>
            </a:r>
            <a:r>
              <a:rPr lang="en-IN" sz="2000" b="0" strike="noStrike" spc="-7" dirty="0">
                <a:solidFill>
                  <a:srgbClr val="774B27"/>
                </a:solidFill>
                <a:latin typeface="Arial" panose="020B0604020202020204" pitchFamily="34" charset="0"/>
                <a:ea typeface="DejaVu Sans"/>
                <a:cs typeface="Arial" panose="020B0604020202020204" pitchFamily="34" charset="0"/>
              </a:rPr>
              <a:t>ID’s to them </a:t>
            </a:r>
            <a:r>
              <a:rPr lang="en-IN" sz="2000" b="0" strike="noStrike" spc="-1" dirty="0">
                <a:solidFill>
                  <a:srgbClr val="774B27"/>
                </a:solidFill>
                <a:latin typeface="Arial" panose="020B0604020202020204" pitchFamily="34" charset="0"/>
                <a:ea typeface="DejaVu Sans"/>
                <a:cs typeface="Arial" panose="020B0604020202020204" pitchFamily="34" charset="0"/>
              </a:rPr>
              <a:t>where </a:t>
            </a:r>
            <a:r>
              <a:rPr lang="en-IN" sz="2000" b="0" strike="noStrike" spc="-7" dirty="0">
                <a:solidFill>
                  <a:srgbClr val="774B27"/>
                </a:solidFill>
                <a:latin typeface="Arial" panose="020B0604020202020204" pitchFamily="34" charset="0"/>
                <a:ea typeface="DejaVu Sans"/>
                <a:cs typeface="Arial" panose="020B0604020202020204" pitchFamily="34" charset="0"/>
              </a:rPr>
              <a:t>MALE </a:t>
            </a:r>
            <a:r>
              <a:rPr lang="en-IN" sz="2000" b="0" strike="noStrike" spc="-1" dirty="0">
                <a:solidFill>
                  <a:srgbClr val="774B27"/>
                </a:solidFill>
                <a:latin typeface="Arial" panose="020B0604020202020204" pitchFamily="34" charset="0"/>
                <a:ea typeface="DejaVu Sans"/>
                <a:cs typeface="Arial" panose="020B0604020202020204" pitchFamily="34" charset="0"/>
              </a:rPr>
              <a:t>will replace with 0 and FEMALE will replace </a:t>
            </a:r>
            <a:r>
              <a:rPr lang="en-IN" sz="2000" b="0" strike="noStrike" spc="-12" dirty="0">
                <a:solidFill>
                  <a:srgbClr val="774B27"/>
                </a:solidFill>
                <a:latin typeface="Arial" panose="020B0604020202020204" pitchFamily="34" charset="0"/>
                <a:ea typeface="DejaVu Sans"/>
                <a:cs typeface="Arial" panose="020B0604020202020204" pitchFamily="34" charset="0"/>
              </a:rPr>
              <a:t>with </a:t>
            </a:r>
            <a:r>
              <a:rPr lang="en-IN" sz="2000" b="0" strike="noStrike" spc="-1" dirty="0">
                <a:solidFill>
                  <a:srgbClr val="774B27"/>
                </a:solidFill>
                <a:latin typeface="Arial" panose="020B0604020202020204" pitchFamily="34" charset="0"/>
                <a:ea typeface="DejaVu Sans"/>
                <a:cs typeface="Arial" panose="020B0604020202020204" pitchFamily="34" charset="0"/>
              </a:rPr>
              <a:t>1 and below graph  </a:t>
            </a:r>
            <a:r>
              <a:rPr lang="en-IN" sz="2000" b="0" strike="noStrike" spc="-7" dirty="0">
                <a:solidFill>
                  <a:srgbClr val="774B27"/>
                </a:solidFill>
                <a:latin typeface="Arial" panose="020B0604020202020204" pitchFamily="34" charset="0"/>
                <a:ea typeface="DejaVu Sans"/>
                <a:cs typeface="Arial" panose="020B0604020202020204" pitchFamily="34" charset="0"/>
              </a:rPr>
              <a:t>showing number</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of</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different</a:t>
            </a:r>
            <a:r>
              <a:rPr lang="en-IN" sz="2000" b="0" strike="noStrike" spc="-26"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values</a:t>
            </a:r>
            <a:r>
              <a:rPr lang="en-IN" sz="2000" b="0" strike="noStrike" spc="-7"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in</a:t>
            </a:r>
            <a:r>
              <a:rPr lang="en-IN" sz="2000" b="0" strike="noStrike" spc="-15"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dataset</a:t>
            </a:r>
            <a:endParaRPr lang="en-IN" sz="2000" b="0" strike="noStrike" spc="-1" dirty="0">
              <a:solidFill>
                <a:srgbClr val="774B2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851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3"/>
          <p:cNvGrpSpPr/>
          <p:nvPr/>
        </p:nvGrpSpPr>
        <p:grpSpPr>
          <a:xfrm>
            <a:off x="15112735" y="8140435"/>
            <a:ext cx="4293129" cy="429312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5" name="TextBox 25"/>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26" name="Group 26"/>
          <p:cNvGrpSpPr/>
          <p:nvPr/>
        </p:nvGrpSpPr>
        <p:grpSpPr>
          <a:xfrm>
            <a:off x="-1751643" y="-2968946"/>
            <a:ext cx="4293129" cy="4293129"/>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8" name="TextBox 28"/>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29" name="Freeform 29"/>
          <p:cNvSpPr/>
          <p:nvPr/>
        </p:nvSpPr>
        <p:spPr>
          <a:xfrm>
            <a:off x="15389711" y="-1175164"/>
            <a:ext cx="4016153" cy="2203864"/>
          </a:xfrm>
          <a:custGeom>
            <a:avLst/>
            <a:gdLst/>
            <a:ahLst/>
            <a:cxnLst/>
            <a:rect l="l" t="t" r="r" b="b"/>
            <a:pathLst>
              <a:path w="4016153" h="2203864">
                <a:moveTo>
                  <a:pt x="0" y="0"/>
                </a:moveTo>
                <a:lnTo>
                  <a:pt x="4016154" y="0"/>
                </a:lnTo>
                <a:lnTo>
                  <a:pt x="4016154"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a:off x="-1474667" y="9379003"/>
            <a:ext cx="4016153" cy="2203864"/>
          </a:xfrm>
          <a:custGeom>
            <a:avLst/>
            <a:gdLst/>
            <a:ahLst/>
            <a:cxnLst/>
            <a:rect l="l" t="t" r="r" b="b"/>
            <a:pathLst>
              <a:path w="4016153" h="2203864">
                <a:moveTo>
                  <a:pt x="0" y="0"/>
                </a:moveTo>
                <a:lnTo>
                  <a:pt x="4016153" y="0"/>
                </a:lnTo>
                <a:lnTo>
                  <a:pt x="4016153"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CustomShape 1">
            <a:extLst>
              <a:ext uri="{FF2B5EF4-FFF2-40B4-BE49-F238E27FC236}">
                <a16:creationId xmlns:a16="http://schemas.microsoft.com/office/drawing/2014/main" id="{74A03153-E238-B453-2BB4-622FB76F48E2}"/>
              </a:ext>
            </a:extLst>
          </p:cNvPr>
          <p:cNvSpPr/>
          <p:nvPr/>
        </p:nvSpPr>
        <p:spPr>
          <a:xfrm>
            <a:off x="1828800" y="5327713"/>
            <a:ext cx="15392400" cy="3123255"/>
          </a:xfrm>
          <a:prstGeom prst="rect">
            <a:avLst/>
          </a:prstGeom>
          <a:noFill/>
          <a:ln w="0">
            <a:noFill/>
          </a:ln>
        </p:spPr>
        <p:style>
          <a:lnRef idx="0">
            <a:scrgbClr r="0" g="0" b="0"/>
          </a:lnRef>
          <a:fillRef idx="0">
            <a:scrgbClr r="0" g="0" b="0"/>
          </a:fillRef>
          <a:effectRef idx="0">
            <a:scrgbClr r="0" g="0" b="0"/>
          </a:effectRef>
          <a:fontRef idx="minor"/>
        </p:style>
        <p:txBody>
          <a:bodyPr wrap="square" lIns="0" tIns="1260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600">
              <a:lnSpc>
                <a:spcPct val="110000"/>
              </a:lnSpc>
              <a:spcBef>
                <a:spcPts val="99"/>
              </a:spcBef>
            </a:pPr>
            <a:endParaRPr lang="en-IN" sz="2000" b="0" strike="noStrike" spc="-1" dirty="0">
              <a:solidFill>
                <a:srgbClr val="774B27"/>
              </a:solidFill>
              <a:latin typeface="Arial" panose="020B0604020202020204" pitchFamily="34" charset="0"/>
              <a:ea typeface="DejaVu Sans"/>
              <a:cs typeface="Arial" panose="020B0604020202020204" pitchFamily="34" charset="0"/>
            </a:endParaRPr>
          </a:p>
          <a:p>
            <a:pPr marL="12600">
              <a:lnSpc>
                <a:spcPct val="110000"/>
              </a:lnSpc>
              <a:spcBef>
                <a:spcPts val="99"/>
              </a:spcBef>
            </a:pPr>
            <a:endParaRPr lang="en-IN" sz="2000" spc="-1" dirty="0">
              <a:solidFill>
                <a:srgbClr val="774B27"/>
              </a:solidFill>
              <a:latin typeface="Arial" panose="020B0604020202020204" pitchFamily="34" charset="0"/>
              <a:ea typeface="DejaVu Sans"/>
              <a:cs typeface="Arial" panose="020B0604020202020204" pitchFamily="34" charset="0"/>
            </a:endParaRPr>
          </a:p>
          <a:p>
            <a:pPr marL="12600">
              <a:lnSpc>
                <a:spcPct val="110000"/>
              </a:lnSpc>
              <a:spcBef>
                <a:spcPts val="99"/>
              </a:spcBef>
            </a:pPr>
            <a:endParaRPr lang="en-IN" sz="2000" b="0" strike="noStrike" spc="-1" dirty="0">
              <a:solidFill>
                <a:srgbClr val="774B27"/>
              </a:solidFill>
              <a:latin typeface="Arial" panose="020B0604020202020204" pitchFamily="34" charset="0"/>
              <a:ea typeface="DejaVu Sans"/>
              <a:cs typeface="Arial" panose="020B0604020202020204" pitchFamily="34" charset="0"/>
            </a:endParaRPr>
          </a:p>
          <a:p>
            <a:pPr marL="12600">
              <a:lnSpc>
                <a:spcPct val="110000"/>
              </a:lnSpc>
              <a:spcBef>
                <a:spcPts val="99"/>
              </a:spcBef>
            </a:pPr>
            <a:endParaRPr lang="en-IN" sz="2000" spc="-1" dirty="0">
              <a:solidFill>
                <a:srgbClr val="774B27"/>
              </a:solidFill>
              <a:latin typeface="Arial" panose="020B0604020202020204" pitchFamily="34" charset="0"/>
              <a:ea typeface="DejaVu Sans"/>
              <a:cs typeface="Arial" panose="020B0604020202020204" pitchFamily="34" charset="0"/>
            </a:endParaRPr>
          </a:p>
          <a:p>
            <a:pPr marL="12600">
              <a:lnSpc>
                <a:spcPct val="110000"/>
              </a:lnSpc>
              <a:spcBef>
                <a:spcPts val="99"/>
              </a:spcBef>
            </a:pPr>
            <a:endParaRPr lang="en-IN" sz="2000" b="0" strike="noStrike" spc="-1" dirty="0">
              <a:solidFill>
                <a:srgbClr val="774B27"/>
              </a:solidFill>
              <a:latin typeface="Arial" panose="020B0604020202020204" pitchFamily="34" charset="0"/>
              <a:ea typeface="DejaVu Sans"/>
              <a:cs typeface="Arial" panose="020B0604020202020204" pitchFamily="34" charset="0"/>
            </a:endParaRPr>
          </a:p>
          <a:p>
            <a:pPr marL="12600">
              <a:lnSpc>
                <a:spcPct val="110000"/>
              </a:lnSpc>
              <a:spcBef>
                <a:spcPts val="99"/>
              </a:spcBef>
            </a:pPr>
            <a:endParaRPr lang="en-IN" sz="2000" spc="-1" dirty="0">
              <a:solidFill>
                <a:srgbClr val="774B27"/>
              </a:solidFill>
              <a:latin typeface="Arial" panose="020B0604020202020204" pitchFamily="34" charset="0"/>
              <a:ea typeface="DejaVu Sans"/>
              <a:cs typeface="Arial" panose="020B0604020202020204" pitchFamily="34" charset="0"/>
            </a:endParaRPr>
          </a:p>
          <a:p>
            <a:pPr marL="12600">
              <a:lnSpc>
                <a:spcPct val="110000"/>
              </a:lnSpc>
              <a:spcBef>
                <a:spcPts val="99"/>
              </a:spcBef>
            </a:pPr>
            <a:endParaRPr lang="en-IN" sz="2000" b="0" strike="noStrike" spc="-1" dirty="0">
              <a:solidFill>
                <a:srgbClr val="774B27"/>
              </a:solidFill>
              <a:latin typeface="Arial" panose="020B0604020202020204" pitchFamily="34" charset="0"/>
              <a:ea typeface="DejaVu Sans"/>
              <a:cs typeface="Arial" panose="020B0604020202020204" pitchFamily="34" charset="0"/>
            </a:endParaRPr>
          </a:p>
          <a:p>
            <a:pPr marL="12600">
              <a:lnSpc>
                <a:spcPct val="110000"/>
              </a:lnSpc>
              <a:spcBef>
                <a:spcPts val="99"/>
              </a:spcBef>
            </a:pPr>
            <a:r>
              <a:rPr lang="en-IN" sz="2000" b="0" strike="noStrike" spc="-1" dirty="0">
                <a:solidFill>
                  <a:srgbClr val="774B27"/>
                </a:solidFill>
                <a:latin typeface="Arial" panose="020B0604020202020204" pitchFamily="34" charset="0"/>
                <a:ea typeface="DejaVu Sans"/>
                <a:cs typeface="Arial" panose="020B0604020202020204" pitchFamily="34" charset="0"/>
              </a:rPr>
              <a:t>In </a:t>
            </a:r>
            <a:r>
              <a:rPr lang="en-IN" sz="2000" b="0" strike="noStrike" spc="-7" dirty="0">
                <a:solidFill>
                  <a:srgbClr val="774B27"/>
                </a:solidFill>
                <a:latin typeface="Arial" panose="020B0604020202020204" pitchFamily="34" charset="0"/>
                <a:ea typeface="DejaVu Sans"/>
                <a:cs typeface="Arial" panose="020B0604020202020204" pitchFamily="34" charset="0"/>
              </a:rPr>
              <a:t>above screen </a:t>
            </a:r>
            <a:r>
              <a:rPr lang="en-IN" sz="2000" b="0" strike="noStrike" spc="-1" dirty="0">
                <a:solidFill>
                  <a:srgbClr val="774B27"/>
                </a:solidFill>
                <a:latin typeface="Arial" panose="020B0604020202020204" pitchFamily="34" charset="0"/>
                <a:ea typeface="DejaVu Sans"/>
                <a:cs typeface="Arial" panose="020B0604020202020204" pitchFamily="34" charset="0"/>
              </a:rPr>
              <a:t>all non-numeric </a:t>
            </a:r>
            <a:r>
              <a:rPr lang="en-IN" sz="2000" b="0" strike="noStrike" spc="-7" dirty="0">
                <a:solidFill>
                  <a:srgbClr val="774B27"/>
                </a:solidFill>
                <a:latin typeface="Arial" panose="020B0604020202020204" pitchFamily="34" charset="0"/>
                <a:ea typeface="DejaVu Sans"/>
                <a:cs typeface="Arial" panose="020B0604020202020204" pitchFamily="34" charset="0"/>
              </a:rPr>
              <a:t>data </a:t>
            </a:r>
            <a:r>
              <a:rPr lang="en-IN" sz="2000" b="0" strike="noStrike" spc="-1" dirty="0">
                <a:solidFill>
                  <a:srgbClr val="774B27"/>
                </a:solidFill>
                <a:latin typeface="Arial" panose="020B0604020202020204" pitchFamily="34" charset="0"/>
                <a:ea typeface="DejaVu Sans"/>
                <a:cs typeface="Arial" panose="020B0604020202020204" pitchFamily="34" charset="0"/>
              </a:rPr>
              <a:t>is replace with numeric values and </a:t>
            </a:r>
            <a:r>
              <a:rPr lang="en-IN" sz="2000" b="0" strike="noStrike" spc="-7" dirty="0">
                <a:solidFill>
                  <a:srgbClr val="774B27"/>
                </a:solidFill>
                <a:latin typeface="Arial" panose="020B0604020202020204" pitchFamily="34" charset="0"/>
                <a:ea typeface="DejaVu Sans"/>
                <a:cs typeface="Arial" panose="020B0604020202020204" pitchFamily="34" charset="0"/>
              </a:rPr>
              <a:t>now click on </a:t>
            </a:r>
            <a:r>
              <a:rPr lang="en-IN" sz="2000" b="0" strike="noStrike" spc="-1" dirty="0">
                <a:solidFill>
                  <a:srgbClr val="774B27"/>
                </a:solidFill>
                <a:latin typeface="Arial" panose="020B0604020202020204" pitchFamily="34" charset="0"/>
                <a:ea typeface="DejaVu Sans"/>
                <a:cs typeface="Arial" panose="020B0604020202020204" pitchFamily="34" charset="0"/>
              </a:rPr>
              <a:t>‘Generate </a:t>
            </a:r>
            <a:r>
              <a:rPr lang="en-IN" sz="2000" b="0" strike="noStrike" spc="-236"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Train</a:t>
            </a:r>
            <a:r>
              <a:rPr lang="en-IN" sz="2000" b="0" strike="noStrike" spc="-15"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&amp;</a:t>
            </a:r>
            <a:r>
              <a:rPr lang="en-IN" sz="2000" b="0" strike="noStrike" spc="-21"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Test</a:t>
            </a:r>
            <a:r>
              <a:rPr lang="en-IN" sz="2000" b="0" strike="noStrike" spc="-1"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Data’</a:t>
            </a:r>
            <a:r>
              <a:rPr lang="en-IN" sz="2000" b="0" strike="noStrike" spc="-1"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button</a:t>
            </a:r>
            <a:r>
              <a:rPr lang="en-IN" sz="2000" b="0" strike="noStrike" spc="4"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to</a:t>
            </a:r>
            <a:r>
              <a:rPr lang="en-IN" sz="2000" b="0" strike="noStrike" spc="-15"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split</a:t>
            </a:r>
            <a:r>
              <a:rPr lang="en-IN" sz="2000" b="0" strike="noStrike" spc="-21"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dataset</a:t>
            </a:r>
            <a:r>
              <a:rPr lang="en-IN" sz="2000" b="0" strike="noStrike" spc="-1"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into</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train</a:t>
            </a:r>
            <a:r>
              <a:rPr lang="en-IN" sz="2000" b="0" strike="noStrike" spc="-15"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and </a:t>
            </a:r>
            <a:r>
              <a:rPr lang="en-IN" sz="2000" b="0" strike="noStrike" spc="-7" dirty="0">
                <a:solidFill>
                  <a:srgbClr val="774B27"/>
                </a:solidFill>
                <a:latin typeface="Arial" panose="020B0604020202020204" pitchFamily="34" charset="0"/>
                <a:ea typeface="DejaVu Sans"/>
                <a:cs typeface="Arial" panose="020B0604020202020204" pitchFamily="34" charset="0"/>
              </a:rPr>
              <a:t>test</a:t>
            </a:r>
            <a:r>
              <a:rPr lang="en-IN" sz="2000" b="0" strike="noStrike" spc="-21"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part</a:t>
            </a:r>
            <a:endParaRPr lang="en-IN" sz="2000" b="0" strike="noStrike" spc="-1" dirty="0">
              <a:solidFill>
                <a:srgbClr val="774B27"/>
              </a:solidFill>
              <a:latin typeface="Arial" panose="020B0604020202020204" pitchFamily="34" charset="0"/>
              <a:cs typeface="Arial" panose="020B0604020202020204" pitchFamily="34" charset="0"/>
            </a:endParaRPr>
          </a:p>
        </p:txBody>
      </p:sp>
      <p:pic>
        <p:nvPicPr>
          <p:cNvPr id="7" name="object 4_2">
            <a:extLst>
              <a:ext uri="{FF2B5EF4-FFF2-40B4-BE49-F238E27FC236}">
                <a16:creationId xmlns:a16="http://schemas.microsoft.com/office/drawing/2014/main" id="{D87AB74D-1EF3-86FA-2DAD-67B9939FE01C}"/>
              </a:ext>
            </a:extLst>
          </p:cNvPr>
          <p:cNvPicPr/>
          <p:nvPr/>
        </p:nvPicPr>
        <p:blipFill>
          <a:blip r:embed="rId4"/>
          <a:stretch/>
        </p:blipFill>
        <p:spPr>
          <a:xfrm>
            <a:off x="1828800" y="342900"/>
            <a:ext cx="14989919" cy="6889163"/>
          </a:xfrm>
          <a:prstGeom prst="rect">
            <a:avLst/>
          </a:prstGeom>
          <a:ln w="0">
            <a:noFill/>
          </a:ln>
        </p:spPr>
      </p:pic>
    </p:spTree>
    <p:extLst>
      <p:ext uri="{BB962C8B-B14F-4D97-AF65-F5344CB8AC3E}">
        <p14:creationId xmlns:p14="http://schemas.microsoft.com/office/powerpoint/2010/main" val="507751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3"/>
          <p:cNvGrpSpPr/>
          <p:nvPr/>
        </p:nvGrpSpPr>
        <p:grpSpPr>
          <a:xfrm>
            <a:off x="15112735" y="8140435"/>
            <a:ext cx="4293129" cy="429312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5" name="TextBox 25"/>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26" name="Group 26"/>
          <p:cNvGrpSpPr/>
          <p:nvPr/>
        </p:nvGrpSpPr>
        <p:grpSpPr>
          <a:xfrm>
            <a:off x="-1751643" y="-2968946"/>
            <a:ext cx="4293129" cy="4293129"/>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8" name="TextBox 28"/>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29" name="Freeform 29"/>
          <p:cNvSpPr/>
          <p:nvPr/>
        </p:nvSpPr>
        <p:spPr>
          <a:xfrm>
            <a:off x="15389711" y="-1175164"/>
            <a:ext cx="4016153" cy="2203864"/>
          </a:xfrm>
          <a:custGeom>
            <a:avLst/>
            <a:gdLst/>
            <a:ahLst/>
            <a:cxnLst/>
            <a:rect l="l" t="t" r="r" b="b"/>
            <a:pathLst>
              <a:path w="4016153" h="2203864">
                <a:moveTo>
                  <a:pt x="0" y="0"/>
                </a:moveTo>
                <a:lnTo>
                  <a:pt x="4016154" y="0"/>
                </a:lnTo>
                <a:lnTo>
                  <a:pt x="4016154"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a:off x="-1474667" y="9379003"/>
            <a:ext cx="4016153" cy="2203864"/>
          </a:xfrm>
          <a:custGeom>
            <a:avLst/>
            <a:gdLst/>
            <a:ahLst/>
            <a:cxnLst/>
            <a:rect l="l" t="t" r="r" b="b"/>
            <a:pathLst>
              <a:path w="4016153" h="2203864">
                <a:moveTo>
                  <a:pt x="0" y="0"/>
                </a:moveTo>
                <a:lnTo>
                  <a:pt x="4016153" y="0"/>
                </a:lnTo>
                <a:lnTo>
                  <a:pt x="4016153"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CustomShape 2">
            <a:extLst>
              <a:ext uri="{FF2B5EF4-FFF2-40B4-BE49-F238E27FC236}">
                <a16:creationId xmlns:a16="http://schemas.microsoft.com/office/drawing/2014/main" id="{20AA17D8-FED8-10F7-E0A5-4AE0D8A26A86}"/>
              </a:ext>
            </a:extLst>
          </p:cNvPr>
          <p:cNvSpPr/>
          <p:nvPr/>
        </p:nvSpPr>
        <p:spPr>
          <a:xfrm>
            <a:off x="2541486" y="7810501"/>
            <a:ext cx="13231914" cy="663607"/>
          </a:xfrm>
          <a:prstGeom prst="rect">
            <a:avLst/>
          </a:prstGeom>
          <a:noFill/>
          <a:ln w="0">
            <a:noFill/>
          </a:ln>
        </p:spPr>
        <p:style>
          <a:lnRef idx="0">
            <a:scrgbClr r="0" g="0" b="0"/>
          </a:lnRef>
          <a:fillRef idx="0">
            <a:scrgbClr r="0" g="0" b="0"/>
          </a:fillRef>
          <a:effectRef idx="0">
            <a:scrgbClr r="0" g="0" b="0"/>
          </a:effectRef>
          <a:fontRef idx="minor"/>
        </p:style>
        <p:txBody>
          <a:bodyPr wrap="square" lIns="0" tIns="1260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600">
              <a:lnSpc>
                <a:spcPct val="110000"/>
              </a:lnSpc>
              <a:spcBef>
                <a:spcPts val="99"/>
              </a:spcBef>
            </a:pPr>
            <a:r>
              <a:rPr lang="en-IN" sz="2000" b="0" strike="noStrike" spc="-1" dirty="0">
                <a:solidFill>
                  <a:srgbClr val="774B27"/>
                </a:solidFill>
                <a:latin typeface="Arial" panose="020B0604020202020204" pitchFamily="34" charset="0"/>
                <a:ea typeface="DejaVu Sans"/>
                <a:cs typeface="Arial" panose="020B0604020202020204" pitchFamily="34" charset="0"/>
              </a:rPr>
              <a:t>In</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above</a:t>
            </a:r>
            <a:r>
              <a:rPr lang="en-IN" sz="2000" b="0" strike="noStrike" spc="-1"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screen dataset</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contains </a:t>
            </a:r>
            <a:r>
              <a:rPr lang="en-IN" sz="2000" b="0" strike="noStrike" spc="-1" dirty="0">
                <a:solidFill>
                  <a:srgbClr val="774B27"/>
                </a:solidFill>
                <a:latin typeface="Arial" panose="020B0604020202020204" pitchFamily="34" charset="0"/>
                <a:ea typeface="DejaVu Sans"/>
                <a:cs typeface="Arial" panose="020B0604020202020204" pitchFamily="34" charset="0"/>
              </a:rPr>
              <a:t>614</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records</a:t>
            </a:r>
            <a:r>
              <a:rPr lang="en-IN" sz="2000" b="0" strike="noStrike" spc="7"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and</a:t>
            </a:r>
            <a:r>
              <a:rPr lang="en-IN" sz="2000" b="0" strike="noStrike" spc="-7"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using </a:t>
            </a:r>
            <a:r>
              <a:rPr lang="en-IN" sz="2000" b="0" strike="noStrike" spc="-7" dirty="0">
                <a:solidFill>
                  <a:srgbClr val="774B27"/>
                </a:solidFill>
                <a:latin typeface="Arial" panose="020B0604020202020204" pitchFamily="34" charset="0"/>
                <a:ea typeface="DejaVu Sans"/>
                <a:cs typeface="Arial" panose="020B0604020202020204" pitchFamily="34" charset="0"/>
              </a:rPr>
              <a:t>491</a:t>
            </a:r>
            <a:r>
              <a:rPr lang="en-IN" sz="2000" b="0" strike="noStrike" spc="-1"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records</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to</a:t>
            </a:r>
            <a:r>
              <a:rPr lang="en-IN" sz="2000" b="0" strike="noStrike" spc="7"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train</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ML</a:t>
            </a:r>
            <a:r>
              <a:rPr lang="en-IN" sz="2000" b="0" strike="noStrike" spc="7"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and</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123</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records</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to </a:t>
            </a:r>
            <a:r>
              <a:rPr lang="en-IN" sz="2000" b="0" strike="noStrike" spc="-236"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test</a:t>
            </a:r>
            <a:r>
              <a:rPr lang="en-IN" sz="2000" b="0" strike="noStrike" spc="-15"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ML</a:t>
            </a:r>
            <a:r>
              <a:rPr lang="en-IN" sz="2000" b="0" strike="noStrike" spc="4"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accuracy.</a:t>
            </a:r>
            <a:r>
              <a:rPr lang="en-IN" sz="2000" b="0" strike="noStrike" spc="-1" dirty="0">
                <a:solidFill>
                  <a:srgbClr val="774B27"/>
                </a:solidFill>
                <a:latin typeface="Arial" panose="020B0604020202020204" pitchFamily="34" charset="0"/>
                <a:ea typeface="DejaVu Sans"/>
                <a:cs typeface="Arial" panose="020B0604020202020204" pitchFamily="34" charset="0"/>
              </a:rPr>
              <a:t> In</a:t>
            </a:r>
            <a:r>
              <a:rPr lang="en-IN" sz="2000" b="0" strike="noStrike" spc="-7"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below</a:t>
            </a:r>
            <a:r>
              <a:rPr lang="en-IN" sz="2000" b="0" strike="noStrike" spc="-7"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graph</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we</a:t>
            </a:r>
            <a:r>
              <a:rPr lang="en-IN" sz="2000" b="0" strike="noStrike" spc="-7" dirty="0">
                <a:solidFill>
                  <a:srgbClr val="774B27"/>
                </a:solidFill>
                <a:latin typeface="Arial" panose="020B0604020202020204" pitchFamily="34" charset="0"/>
                <a:ea typeface="DejaVu Sans"/>
                <a:cs typeface="Arial" panose="020B0604020202020204" pitchFamily="34" charset="0"/>
              </a:rPr>
              <a:t> can see importance of each</a:t>
            </a:r>
            <a:r>
              <a:rPr lang="en-IN" sz="2000" b="0" strike="noStrike" spc="7"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attribute </a:t>
            </a:r>
            <a:r>
              <a:rPr lang="en-IN" sz="2000" b="0" strike="noStrike" spc="-1" dirty="0">
                <a:solidFill>
                  <a:srgbClr val="774B27"/>
                </a:solidFill>
                <a:latin typeface="Arial" panose="020B0604020202020204" pitchFamily="34" charset="0"/>
                <a:ea typeface="DejaVu Sans"/>
                <a:cs typeface="Arial" panose="020B0604020202020204" pitchFamily="34" charset="0"/>
              </a:rPr>
              <a:t>with</a:t>
            </a:r>
            <a:r>
              <a:rPr lang="en-IN" sz="2000" b="0" strike="noStrike" spc="7"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other</a:t>
            </a:r>
            <a:r>
              <a:rPr lang="en-IN" sz="2000" b="0" strike="noStrike" spc="-1"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attribute by </a:t>
            </a:r>
            <a:r>
              <a:rPr lang="en-IN" sz="2000" b="0" strike="noStrike" spc="-1"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using</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graph</a:t>
            </a:r>
            <a:r>
              <a:rPr lang="en-IN" sz="2000" b="0" strike="noStrike" spc="-15"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correlation</a:t>
            </a:r>
            <a:r>
              <a:rPr lang="en-IN" sz="2000" b="0" strike="noStrike" spc="-15"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metric</a:t>
            </a:r>
            <a:endParaRPr lang="en-IN" sz="2000" b="0" strike="noStrike" spc="-1" dirty="0">
              <a:solidFill>
                <a:srgbClr val="774B27"/>
              </a:solidFill>
              <a:latin typeface="Arial" panose="020B0604020202020204" pitchFamily="34" charset="0"/>
              <a:cs typeface="Arial" panose="020B0604020202020204" pitchFamily="34" charset="0"/>
            </a:endParaRPr>
          </a:p>
        </p:txBody>
      </p:sp>
      <p:pic>
        <p:nvPicPr>
          <p:cNvPr id="8" name="object 5_2">
            <a:extLst>
              <a:ext uri="{FF2B5EF4-FFF2-40B4-BE49-F238E27FC236}">
                <a16:creationId xmlns:a16="http://schemas.microsoft.com/office/drawing/2014/main" id="{B035796E-4F32-33D1-23B4-6AEF63012F40}"/>
              </a:ext>
            </a:extLst>
          </p:cNvPr>
          <p:cNvPicPr/>
          <p:nvPr/>
        </p:nvPicPr>
        <p:blipFill>
          <a:blip r:embed="rId4"/>
          <a:stretch/>
        </p:blipFill>
        <p:spPr>
          <a:xfrm>
            <a:off x="2118952" y="266700"/>
            <a:ext cx="15011400" cy="6982286"/>
          </a:xfrm>
          <a:prstGeom prst="rect">
            <a:avLst/>
          </a:prstGeom>
          <a:ln w="0">
            <a:noFill/>
          </a:ln>
        </p:spPr>
      </p:pic>
    </p:spTree>
    <p:extLst>
      <p:ext uri="{BB962C8B-B14F-4D97-AF65-F5344CB8AC3E}">
        <p14:creationId xmlns:p14="http://schemas.microsoft.com/office/powerpoint/2010/main" val="2606079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3"/>
          <p:cNvGrpSpPr/>
          <p:nvPr/>
        </p:nvGrpSpPr>
        <p:grpSpPr>
          <a:xfrm>
            <a:off x="15112735" y="8140435"/>
            <a:ext cx="4293129" cy="429312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5" name="TextBox 25"/>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26" name="Group 26"/>
          <p:cNvGrpSpPr/>
          <p:nvPr/>
        </p:nvGrpSpPr>
        <p:grpSpPr>
          <a:xfrm>
            <a:off x="-2146565" y="-1943100"/>
            <a:ext cx="4293129" cy="4293129"/>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8" name="TextBox 28"/>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29" name="Freeform 29"/>
          <p:cNvSpPr/>
          <p:nvPr/>
        </p:nvSpPr>
        <p:spPr>
          <a:xfrm>
            <a:off x="15389711" y="-1175164"/>
            <a:ext cx="4016153" cy="2203864"/>
          </a:xfrm>
          <a:custGeom>
            <a:avLst/>
            <a:gdLst/>
            <a:ahLst/>
            <a:cxnLst/>
            <a:rect l="l" t="t" r="r" b="b"/>
            <a:pathLst>
              <a:path w="4016153" h="2203864">
                <a:moveTo>
                  <a:pt x="0" y="0"/>
                </a:moveTo>
                <a:lnTo>
                  <a:pt x="4016154" y="0"/>
                </a:lnTo>
                <a:lnTo>
                  <a:pt x="4016154"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a:off x="-1474667" y="9379003"/>
            <a:ext cx="4016153" cy="2203864"/>
          </a:xfrm>
          <a:custGeom>
            <a:avLst/>
            <a:gdLst/>
            <a:ahLst/>
            <a:cxnLst/>
            <a:rect l="l" t="t" r="r" b="b"/>
            <a:pathLst>
              <a:path w="4016153" h="2203864">
                <a:moveTo>
                  <a:pt x="0" y="0"/>
                </a:moveTo>
                <a:lnTo>
                  <a:pt x="4016153" y="0"/>
                </a:lnTo>
                <a:lnTo>
                  <a:pt x="4016153"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CustomShape 1">
            <a:extLst>
              <a:ext uri="{FF2B5EF4-FFF2-40B4-BE49-F238E27FC236}">
                <a16:creationId xmlns:a16="http://schemas.microsoft.com/office/drawing/2014/main" id="{BA1BBEF4-C885-8B3E-5581-26842CAC45CC}"/>
              </a:ext>
            </a:extLst>
          </p:cNvPr>
          <p:cNvSpPr/>
          <p:nvPr/>
        </p:nvSpPr>
        <p:spPr>
          <a:xfrm>
            <a:off x="1828800" y="3543300"/>
            <a:ext cx="14859000" cy="4876874"/>
          </a:xfrm>
          <a:prstGeom prst="rect">
            <a:avLst/>
          </a:prstGeom>
          <a:noFill/>
          <a:ln w="0">
            <a:noFill/>
          </a:ln>
        </p:spPr>
        <p:style>
          <a:lnRef idx="0">
            <a:scrgbClr r="0" g="0" b="0"/>
          </a:lnRef>
          <a:fillRef idx="0">
            <a:scrgbClr r="0" g="0" b="0"/>
          </a:fillRef>
          <a:effectRef idx="0">
            <a:scrgbClr r="0" g="0" b="0"/>
          </a:effectRef>
          <a:fontRef idx="minor"/>
        </p:style>
        <p:txBody>
          <a:bodyPr wrap="square" lIns="0" tIns="936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600" algn="just">
              <a:lnSpc>
                <a:spcPct val="110000"/>
              </a:lnSpc>
              <a:spcBef>
                <a:spcPts val="74"/>
              </a:spcBef>
            </a:pPr>
            <a:endParaRPr lang="en-IN" sz="2000" b="0" strike="noStrike" spc="-1" dirty="0">
              <a:solidFill>
                <a:srgbClr val="774B27"/>
              </a:solidFill>
              <a:latin typeface="Arial" panose="020B0604020202020204" pitchFamily="34" charset="0"/>
              <a:ea typeface="DejaVu Sans"/>
              <a:cs typeface="Arial" panose="020B0604020202020204" pitchFamily="34" charset="0"/>
            </a:endParaRPr>
          </a:p>
          <a:p>
            <a:pPr marL="12600" algn="just">
              <a:lnSpc>
                <a:spcPct val="110000"/>
              </a:lnSpc>
              <a:spcBef>
                <a:spcPts val="74"/>
              </a:spcBef>
            </a:pPr>
            <a:endParaRPr lang="en-IN" sz="2000" spc="-1" dirty="0">
              <a:solidFill>
                <a:srgbClr val="774B27"/>
              </a:solidFill>
              <a:latin typeface="Arial" panose="020B0604020202020204" pitchFamily="34" charset="0"/>
              <a:ea typeface="DejaVu Sans"/>
              <a:cs typeface="Arial" panose="020B0604020202020204" pitchFamily="34" charset="0"/>
            </a:endParaRPr>
          </a:p>
          <a:p>
            <a:pPr marL="12600" algn="just">
              <a:lnSpc>
                <a:spcPct val="110000"/>
              </a:lnSpc>
              <a:spcBef>
                <a:spcPts val="74"/>
              </a:spcBef>
            </a:pPr>
            <a:endParaRPr lang="en-IN" sz="2000" b="0" strike="noStrike" spc="-1" dirty="0">
              <a:solidFill>
                <a:srgbClr val="774B27"/>
              </a:solidFill>
              <a:latin typeface="Arial" panose="020B0604020202020204" pitchFamily="34" charset="0"/>
              <a:ea typeface="DejaVu Sans"/>
              <a:cs typeface="Arial" panose="020B0604020202020204" pitchFamily="34" charset="0"/>
            </a:endParaRPr>
          </a:p>
          <a:p>
            <a:pPr marL="12600" algn="just">
              <a:lnSpc>
                <a:spcPct val="110000"/>
              </a:lnSpc>
              <a:spcBef>
                <a:spcPts val="74"/>
              </a:spcBef>
            </a:pPr>
            <a:endParaRPr lang="en-IN" sz="2000" spc="-1" dirty="0">
              <a:solidFill>
                <a:srgbClr val="774B27"/>
              </a:solidFill>
              <a:latin typeface="Arial" panose="020B0604020202020204" pitchFamily="34" charset="0"/>
              <a:ea typeface="DejaVu Sans"/>
              <a:cs typeface="Arial" panose="020B0604020202020204" pitchFamily="34" charset="0"/>
            </a:endParaRPr>
          </a:p>
          <a:p>
            <a:pPr marL="12600" algn="just">
              <a:lnSpc>
                <a:spcPct val="110000"/>
              </a:lnSpc>
              <a:spcBef>
                <a:spcPts val="74"/>
              </a:spcBef>
            </a:pPr>
            <a:endParaRPr lang="en-IN" sz="2000" b="0" strike="noStrike" spc="-1" dirty="0">
              <a:solidFill>
                <a:srgbClr val="774B27"/>
              </a:solidFill>
              <a:latin typeface="Arial" panose="020B0604020202020204" pitchFamily="34" charset="0"/>
              <a:ea typeface="DejaVu Sans"/>
              <a:cs typeface="Arial" panose="020B0604020202020204" pitchFamily="34" charset="0"/>
            </a:endParaRPr>
          </a:p>
          <a:p>
            <a:pPr marL="12600" algn="just">
              <a:lnSpc>
                <a:spcPct val="110000"/>
              </a:lnSpc>
              <a:spcBef>
                <a:spcPts val="74"/>
              </a:spcBef>
            </a:pPr>
            <a:endParaRPr lang="en-IN" sz="2000" spc="-1" dirty="0">
              <a:solidFill>
                <a:srgbClr val="774B27"/>
              </a:solidFill>
              <a:latin typeface="Arial" panose="020B0604020202020204" pitchFamily="34" charset="0"/>
              <a:ea typeface="DejaVu Sans"/>
              <a:cs typeface="Arial" panose="020B0604020202020204" pitchFamily="34" charset="0"/>
            </a:endParaRPr>
          </a:p>
          <a:p>
            <a:pPr marL="12600" algn="just">
              <a:lnSpc>
                <a:spcPct val="110000"/>
              </a:lnSpc>
              <a:spcBef>
                <a:spcPts val="74"/>
              </a:spcBef>
            </a:pPr>
            <a:endParaRPr lang="en-IN" sz="2000" b="0" strike="noStrike" spc="-1" dirty="0">
              <a:solidFill>
                <a:srgbClr val="774B27"/>
              </a:solidFill>
              <a:latin typeface="Arial" panose="020B0604020202020204" pitchFamily="34" charset="0"/>
              <a:ea typeface="DejaVu Sans"/>
              <a:cs typeface="Arial" panose="020B0604020202020204" pitchFamily="34" charset="0"/>
            </a:endParaRPr>
          </a:p>
          <a:p>
            <a:pPr marL="12600" algn="just">
              <a:lnSpc>
                <a:spcPct val="110000"/>
              </a:lnSpc>
              <a:spcBef>
                <a:spcPts val="74"/>
              </a:spcBef>
            </a:pPr>
            <a:endParaRPr lang="en-IN" sz="2000" spc="-1" dirty="0">
              <a:solidFill>
                <a:srgbClr val="774B27"/>
              </a:solidFill>
              <a:latin typeface="Arial" panose="020B0604020202020204" pitchFamily="34" charset="0"/>
              <a:ea typeface="DejaVu Sans"/>
              <a:cs typeface="Arial" panose="020B0604020202020204" pitchFamily="34" charset="0"/>
            </a:endParaRPr>
          </a:p>
          <a:p>
            <a:pPr marL="12600" algn="just">
              <a:lnSpc>
                <a:spcPct val="110000"/>
              </a:lnSpc>
              <a:spcBef>
                <a:spcPts val="74"/>
              </a:spcBef>
            </a:pPr>
            <a:endParaRPr lang="en-IN" sz="2000" b="0" strike="noStrike" spc="-1" dirty="0">
              <a:solidFill>
                <a:srgbClr val="774B27"/>
              </a:solidFill>
              <a:latin typeface="Arial" panose="020B0604020202020204" pitchFamily="34" charset="0"/>
              <a:ea typeface="DejaVu Sans"/>
              <a:cs typeface="Arial" panose="020B0604020202020204" pitchFamily="34" charset="0"/>
            </a:endParaRPr>
          </a:p>
          <a:p>
            <a:pPr marL="12600" algn="just">
              <a:lnSpc>
                <a:spcPct val="110000"/>
              </a:lnSpc>
              <a:spcBef>
                <a:spcPts val="74"/>
              </a:spcBef>
            </a:pPr>
            <a:endParaRPr lang="en-IN" sz="2000" spc="-1" dirty="0">
              <a:solidFill>
                <a:srgbClr val="774B27"/>
              </a:solidFill>
              <a:latin typeface="Arial" panose="020B0604020202020204" pitchFamily="34" charset="0"/>
              <a:ea typeface="DejaVu Sans"/>
              <a:cs typeface="Arial" panose="020B0604020202020204" pitchFamily="34" charset="0"/>
            </a:endParaRPr>
          </a:p>
          <a:p>
            <a:pPr marL="12600" algn="just">
              <a:lnSpc>
                <a:spcPct val="110000"/>
              </a:lnSpc>
              <a:spcBef>
                <a:spcPts val="74"/>
              </a:spcBef>
            </a:pPr>
            <a:endParaRPr lang="en-IN" sz="2000" b="0" strike="noStrike" spc="-1" dirty="0">
              <a:solidFill>
                <a:srgbClr val="774B27"/>
              </a:solidFill>
              <a:latin typeface="Arial" panose="020B0604020202020204" pitchFamily="34" charset="0"/>
              <a:ea typeface="DejaVu Sans"/>
              <a:cs typeface="Arial" panose="020B0604020202020204" pitchFamily="34" charset="0"/>
            </a:endParaRPr>
          </a:p>
          <a:p>
            <a:pPr marL="12600" algn="just">
              <a:lnSpc>
                <a:spcPct val="110000"/>
              </a:lnSpc>
              <a:spcBef>
                <a:spcPts val="74"/>
              </a:spcBef>
            </a:pPr>
            <a:endParaRPr lang="en-IN" sz="2000" spc="-1" dirty="0">
              <a:solidFill>
                <a:srgbClr val="774B27"/>
              </a:solidFill>
              <a:latin typeface="Arial" panose="020B0604020202020204" pitchFamily="34" charset="0"/>
              <a:ea typeface="DejaVu Sans"/>
              <a:cs typeface="Arial" panose="020B0604020202020204" pitchFamily="34" charset="0"/>
            </a:endParaRPr>
          </a:p>
          <a:p>
            <a:pPr marL="12600" algn="just">
              <a:lnSpc>
                <a:spcPct val="110000"/>
              </a:lnSpc>
              <a:spcBef>
                <a:spcPts val="74"/>
              </a:spcBef>
            </a:pPr>
            <a:r>
              <a:rPr lang="en-IN" sz="2000" b="0" strike="noStrike" spc="-1" dirty="0">
                <a:solidFill>
                  <a:srgbClr val="774B27"/>
                </a:solidFill>
                <a:latin typeface="Arial" panose="020B0604020202020204" pitchFamily="34" charset="0"/>
                <a:ea typeface="DejaVu Sans"/>
                <a:cs typeface="Arial" panose="020B0604020202020204" pitchFamily="34" charset="0"/>
              </a:rPr>
              <a:t>In </a:t>
            </a:r>
            <a:r>
              <a:rPr lang="en-IN" sz="2000" b="0" strike="noStrike" spc="-7" dirty="0">
                <a:solidFill>
                  <a:srgbClr val="774B27"/>
                </a:solidFill>
                <a:latin typeface="Arial" panose="020B0604020202020204" pitchFamily="34" charset="0"/>
                <a:ea typeface="DejaVu Sans"/>
                <a:cs typeface="Arial" panose="020B0604020202020204" pitchFamily="34" charset="0"/>
              </a:rPr>
              <a:t>above </a:t>
            </a:r>
            <a:r>
              <a:rPr lang="en-IN" sz="2000" b="0" strike="noStrike" spc="-1" dirty="0">
                <a:solidFill>
                  <a:srgbClr val="774B27"/>
                </a:solidFill>
                <a:latin typeface="Arial" panose="020B0604020202020204" pitchFamily="34" charset="0"/>
                <a:ea typeface="DejaVu Sans"/>
                <a:cs typeface="Arial" panose="020B0604020202020204" pitchFamily="34" charset="0"/>
              </a:rPr>
              <a:t>graph whatever </a:t>
            </a:r>
            <a:r>
              <a:rPr lang="en-IN" sz="2000" b="0" strike="noStrike" spc="-7" dirty="0">
                <a:solidFill>
                  <a:srgbClr val="774B27"/>
                </a:solidFill>
                <a:latin typeface="Arial" panose="020B0604020202020204" pitchFamily="34" charset="0"/>
                <a:ea typeface="DejaVu Sans"/>
                <a:cs typeface="Arial" panose="020B0604020202020204" pitchFamily="34" charset="0"/>
              </a:rPr>
              <a:t>column </a:t>
            </a:r>
            <a:r>
              <a:rPr lang="en-IN" sz="2000" b="0" strike="noStrike" spc="-1" dirty="0">
                <a:solidFill>
                  <a:srgbClr val="774B27"/>
                </a:solidFill>
                <a:latin typeface="Arial" panose="020B0604020202020204" pitchFamily="34" charset="0"/>
                <a:ea typeface="DejaVu Sans"/>
                <a:cs typeface="Arial" panose="020B0604020202020204" pitchFamily="34" charset="0"/>
              </a:rPr>
              <a:t>in x-axis and y-axis </a:t>
            </a:r>
            <a:r>
              <a:rPr lang="en-IN" sz="2000" b="0" strike="noStrike" spc="-7" dirty="0">
                <a:solidFill>
                  <a:srgbClr val="774B27"/>
                </a:solidFill>
                <a:latin typeface="Arial" panose="020B0604020202020204" pitchFamily="34" charset="0"/>
                <a:ea typeface="DejaVu Sans"/>
                <a:cs typeface="Arial" panose="020B0604020202020204" pitchFamily="34" charset="0"/>
              </a:rPr>
              <a:t>having value &gt;0 </a:t>
            </a:r>
            <a:r>
              <a:rPr lang="en-IN" sz="2000" b="0" strike="noStrike" spc="-1" dirty="0">
                <a:solidFill>
                  <a:srgbClr val="774B27"/>
                </a:solidFill>
                <a:latin typeface="Arial" panose="020B0604020202020204" pitchFamily="34" charset="0"/>
                <a:ea typeface="DejaVu Sans"/>
                <a:cs typeface="Arial" panose="020B0604020202020204" pitchFamily="34" charset="0"/>
              </a:rPr>
              <a:t>will </a:t>
            </a:r>
            <a:r>
              <a:rPr lang="en-IN" sz="2000" b="0" strike="noStrike" spc="-7" dirty="0">
                <a:solidFill>
                  <a:srgbClr val="774B27"/>
                </a:solidFill>
                <a:latin typeface="Arial" panose="020B0604020202020204" pitchFamily="34" charset="0"/>
                <a:ea typeface="DejaVu Sans"/>
                <a:cs typeface="Arial" panose="020B0604020202020204" pitchFamily="34" charset="0"/>
              </a:rPr>
              <a:t>be consider </a:t>
            </a:r>
            <a:r>
              <a:rPr lang="en-IN" sz="2000" b="0" strike="noStrike" spc="-1" dirty="0">
                <a:solidFill>
                  <a:srgbClr val="774B27"/>
                </a:solidFill>
                <a:latin typeface="Arial" panose="020B0604020202020204" pitchFamily="34" charset="0"/>
                <a:ea typeface="DejaVu Sans"/>
                <a:cs typeface="Arial" panose="020B0604020202020204" pitchFamily="34" charset="0"/>
              </a:rPr>
              <a:t>as </a:t>
            </a:r>
            <a:r>
              <a:rPr lang="en-IN" sz="2000" b="0" strike="noStrike" spc="-7" dirty="0">
                <a:solidFill>
                  <a:srgbClr val="774B27"/>
                </a:solidFill>
                <a:latin typeface="Arial" panose="020B0604020202020204" pitchFamily="34" charset="0"/>
                <a:ea typeface="DejaVu Sans"/>
                <a:cs typeface="Arial" panose="020B0604020202020204" pitchFamily="34" charset="0"/>
              </a:rPr>
              <a:t>important </a:t>
            </a:r>
            <a:r>
              <a:rPr lang="en-IN" sz="2000" b="0" strike="noStrike" spc="-236"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features or column. </a:t>
            </a:r>
            <a:r>
              <a:rPr lang="en-IN" sz="2000" b="0" strike="noStrike" spc="-1" dirty="0">
                <a:solidFill>
                  <a:srgbClr val="774B27"/>
                </a:solidFill>
                <a:latin typeface="Arial" panose="020B0604020202020204" pitchFamily="34" charset="0"/>
                <a:ea typeface="DejaVu Sans"/>
                <a:cs typeface="Arial" panose="020B0604020202020204" pitchFamily="34" charset="0"/>
              </a:rPr>
              <a:t>Now </a:t>
            </a:r>
            <a:r>
              <a:rPr lang="en-IN" sz="2000" b="0" strike="noStrike" spc="-7" dirty="0">
                <a:solidFill>
                  <a:srgbClr val="774B27"/>
                </a:solidFill>
                <a:latin typeface="Arial" panose="020B0604020202020204" pitchFamily="34" charset="0"/>
                <a:ea typeface="DejaVu Sans"/>
                <a:cs typeface="Arial" panose="020B0604020202020204" pitchFamily="34" charset="0"/>
              </a:rPr>
              <a:t>click on ‘Run Random Forest </a:t>
            </a:r>
            <a:r>
              <a:rPr lang="en-IN" sz="2000" b="0" strike="noStrike" spc="-7" dirty="0" err="1">
                <a:solidFill>
                  <a:srgbClr val="774B27"/>
                </a:solidFill>
                <a:latin typeface="Arial" panose="020B0604020202020204" pitchFamily="34" charset="0"/>
                <a:ea typeface="DejaVu Sans"/>
                <a:cs typeface="Arial" panose="020B0604020202020204" pitchFamily="34" charset="0"/>
              </a:rPr>
              <a:t>Ml</a:t>
            </a:r>
            <a:r>
              <a:rPr lang="en-IN" sz="2000" b="0" strike="noStrike" spc="-7" dirty="0">
                <a:solidFill>
                  <a:srgbClr val="774B27"/>
                </a:solidFill>
                <a:latin typeface="Arial" panose="020B0604020202020204" pitchFamily="34" charset="0"/>
                <a:ea typeface="DejaVu Sans"/>
                <a:cs typeface="Arial" panose="020B0604020202020204" pitchFamily="34" charset="0"/>
              </a:rPr>
              <a:t> Model’ to </a:t>
            </a:r>
            <a:r>
              <a:rPr lang="en-IN" sz="2000" b="0" strike="noStrike" spc="-1" dirty="0">
                <a:solidFill>
                  <a:srgbClr val="774B27"/>
                </a:solidFill>
                <a:latin typeface="Arial" panose="020B0604020202020204" pitchFamily="34" charset="0"/>
                <a:ea typeface="DejaVu Sans"/>
                <a:cs typeface="Arial" panose="020B0604020202020204" pitchFamily="34" charset="0"/>
              </a:rPr>
              <a:t>build </a:t>
            </a:r>
            <a:r>
              <a:rPr lang="en-IN" sz="2000" b="0" strike="noStrike" spc="-7" dirty="0">
                <a:solidFill>
                  <a:srgbClr val="774B27"/>
                </a:solidFill>
                <a:latin typeface="Arial" panose="020B0604020202020204" pitchFamily="34" charset="0"/>
                <a:ea typeface="DejaVu Sans"/>
                <a:cs typeface="Arial" panose="020B0604020202020204" pitchFamily="34" charset="0"/>
              </a:rPr>
              <a:t>random forest model on </a:t>
            </a:r>
            <a:r>
              <a:rPr lang="en-IN" sz="2000" b="0" strike="noStrike" spc="-1"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above</a:t>
            </a:r>
            <a:r>
              <a:rPr lang="en-IN" sz="2000" b="0" strike="noStrike" spc="-15"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dataset</a:t>
            </a:r>
            <a:endParaRPr lang="en-IN" sz="2000" b="0" strike="noStrike" spc="-1" dirty="0">
              <a:solidFill>
                <a:srgbClr val="774B27"/>
              </a:solidFill>
              <a:latin typeface="Arial" panose="020B0604020202020204" pitchFamily="34" charset="0"/>
              <a:cs typeface="Arial" panose="020B0604020202020204" pitchFamily="34" charset="0"/>
            </a:endParaRPr>
          </a:p>
        </p:txBody>
      </p:sp>
      <p:pic>
        <p:nvPicPr>
          <p:cNvPr id="6" name="object 4_5">
            <a:extLst>
              <a:ext uri="{FF2B5EF4-FFF2-40B4-BE49-F238E27FC236}">
                <a16:creationId xmlns:a16="http://schemas.microsoft.com/office/drawing/2014/main" id="{4FB3B58B-C341-4C6C-08B5-1FFF0460543B}"/>
              </a:ext>
            </a:extLst>
          </p:cNvPr>
          <p:cNvPicPr/>
          <p:nvPr/>
        </p:nvPicPr>
        <p:blipFill>
          <a:blip r:embed="rId4"/>
          <a:stretch/>
        </p:blipFill>
        <p:spPr>
          <a:xfrm>
            <a:off x="1981200" y="800100"/>
            <a:ext cx="14173200" cy="6381506"/>
          </a:xfrm>
          <a:prstGeom prst="rect">
            <a:avLst/>
          </a:prstGeom>
          <a:ln w="0">
            <a:noFill/>
          </a:ln>
        </p:spPr>
      </p:pic>
    </p:spTree>
    <p:extLst>
      <p:ext uri="{BB962C8B-B14F-4D97-AF65-F5344CB8AC3E}">
        <p14:creationId xmlns:p14="http://schemas.microsoft.com/office/powerpoint/2010/main" val="1501709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3"/>
          <p:cNvGrpSpPr/>
          <p:nvPr/>
        </p:nvGrpSpPr>
        <p:grpSpPr>
          <a:xfrm>
            <a:off x="15112735" y="8140435"/>
            <a:ext cx="4293129" cy="429312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5" name="TextBox 25"/>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26" name="Group 26"/>
          <p:cNvGrpSpPr/>
          <p:nvPr/>
        </p:nvGrpSpPr>
        <p:grpSpPr>
          <a:xfrm>
            <a:off x="-2146565" y="-1943100"/>
            <a:ext cx="4293129" cy="4293129"/>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8" name="TextBox 28"/>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29" name="Freeform 29"/>
          <p:cNvSpPr/>
          <p:nvPr/>
        </p:nvSpPr>
        <p:spPr>
          <a:xfrm>
            <a:off x="15389711" y="-1175164"/>
            <a:ext cx="4016153" cy="2203864"/>
          </a:xfrm>
          <a:custGeom>
            <a:avLst/>
            <a:gdLst/>
            <a:ahLst/>
            <a:cxnLst/>
            <a:rect l="l" t="t" r="r" b="b"/>
            <a:pathLst>
              <a:path w="4016153" h="2203864">
                <a:moveTo>
                  <a:pt x="0" y="0"/>
                </a:moveTo>
                <a:lnTo>
                  <a:pt x="4016154" y="0"/>
                </a:lnTo>
                <a:lnTo>
                  <a:pt x="4016154"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a:off x="-1474667" y="9379003"/>
            <a:ext cx="4016153" cy="2203864"/>
          </a:xfrm>
          <a:custGeom>
            <a:avLst/>
            <a:gdLst/>
            <a:ahLst/>
            <a:cxnLst/>
            <a:rect l="l" t="t" r="r" b="b"/>
            <a:pathLst>
              <a:path w="4016153" h="2203864">
                <a:moveTo>
                  <a:pt x="0" y="0"/>
                </a:moveTo>
                <a:lnTo>
                  <a:pt x="4016153" y="0"/>
                </a:lnTo>
                <a:lnTo>
                  <a:pt x="4016153"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CustomShape 2">
            <a:extLst>
              <a:ext uri="{FF2B5EF4-FFF2-40B4-BE49-F238E27FC236}">
                <a16:creationId xmlns:a16="http://schemas.microsoft.com/office/drawing/2014/main" id="{B4F88A46-0EC9-4FDC-EE99-AEA285EF01A6}"/>
              </a:ext>
            </a:extLst>
          </p:cNvPr>
          <p:cNvSpPr/>
          <p:nvPr/>
        </p:nvSpPr>
        <p:spPr>
          <a:xfrm>
            <a:off x="2438400" y="7962900"/>
            <a:ext cx="13182600" cy="1000344"/>
          </a:xfrm>
          <a:prstGeom prst="rect">
            <a:avLst/>
          </a:prstGeom>
          <a:noFill/>
          <a:ln w="0">
            <a:noFill/>
          </a:ln>
        </p:spPr>
        <p:style>
          <a:lnRef idx="0">
            <a:scrgbClr r="0" g="0" b="0"/>
          </a:lnRef>
          <a:fillRef idx="0">
            <a:scrgbClr r="0" g="0" b="0"/>
          </a:fillRef>
          <a:effectRef idx="0">
            <a:scrgbClr r="0" g="0" b="0"/>
          </a:effectRef>
          <a:fontRef idx="minor"/>
        </p:style>
        <p:txBody>
          <a:bodyPr wrap="square" lIns="0" tIns="1080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600">
              <a:lnSpc>
                <a:spcPct val="110000"/>
              </a:lnSpc>
              <a:spcBef>
                <a:spcPts val="85"/>
              </a:spcBef>
            </a:pPr>
            <a:r>
              <a:rPr lang="en-IN" sz="2000" b="0" strike="noStrike" spc="-1" dirty="0">
                <a:solidFill>
                  <a:srgbClr val="774B27"/>
                </a:solidFill>
                <a:latin typeface="Arial" panose="020B0604020202020204" pitchFamily="34" charset="0"/>
                <a:ea typeface="DejaVu Sans"/>
                <a:cs typeface="Arial" panose="020B0604020202020204" pitchFamily="34" charset="0"/>
              </a:rPr>
              <a:t>In</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above screen</a:t>
            </a:r>
            <a:r>
              <a:rPr lang="en-IN" sz="2000" b="0" strike="noStrike" spc="-1"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random</a:t>
            </a:r>
            <a:r>
              <a:rPr lang="en-IN" sz="2000" b="0" strike="noStrike" spc="-1"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forest</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model</a:t>
            </a:r>
            <a:r>
              <a:rPr lang="en-IN" sz="2000" b="0" strike="noStrike" spc="-1" dirty="0">
                <a:solidFill>
                  <a:srgbClr val="774B27"/>
                </a:solidFill>
                <a:latin typeface="Arial" panose="020B0604020202020204" pitchFamily="34" charset="0"/>
                <a:ea typeface="DejaVu Sans"/>
                <a:cs typeface="Arial" panose="020B0604020202020204" pitchFamily="34" charset="0"/>
              </a:rPr>
              <a:t> generated with</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77%</a:t>
            </a:r>
            <a:r>
              <a:rPr lang="en-IN" sz="2000" b="0" strike="noStrike" spc="-1"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accuracy </a:t>
            </a:r>
            <a:r>
              <a:rPr lang="en-IN" sz="2000" b="0" strike="noStrike" spc="-1" dirty="0">
                <a:solidFill>
                  <a:srgbClr val="774B27"/>
                </a:solidFill>
                <a:latin typeface="Arial" panose="020B0604020202020204" pitchFamily="34" charset="0"/>
                <a:ea typeface="DejaVu Sans"/>
                <a:cs typeface="Arial" panose="020B0604020202020204" pitchFamily="34" charset="0"/>
              </a:rPr>
              <a:t>and</a:t>
            </a:r>
            <a:r>
              <a:rPr lang="en-IN" sz="2000" b="0" strike="noStrike" spc="-7"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we</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can see its</a:t>
            </a:r>
            <a:r>
              <a:rPr lang="en-IN" sz="2000" b="0" strike="noStrike" spc="-1"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precision, </a:t>
            </a:r>
            <a:r>
              <a:rPr lang="en-IN" sz="2000" b="0" strike="noStrike" spc="-1" dirty="0">
                <a:solidFill>
                  <a:srgbClr val="774B27"/>
                </a:solidFill>
                <a:latin typeface="Arial" panose="020B0604020202020204" pitchFamily="34" charset="0"/>
                <a:ea typeface="DejaVu Sans"/>
                <a:cs typeface="Arial" panose="020B0604020202020204" pitchFamily="34" charset="0"/>
              </a:rPr>
              <a:t> recall and</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FSCORE</a:t>
            </a:r>
            <a:r>
              <a:rPr lang="en-IN" sz="2000" b="0" strike="noStrike" spc="-15"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value and</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now click</a:t>
            </a:r>
            <a:r>
              <a:rPr lang="en-IN" sz="2000" b="0" strike="noStrike" spc="-1"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on</a:t>
            </a:r>
            <a:r>
              <a:rPr lang="en-IN" sz="2000" b="0" strike="noStrike" spc="24"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‘Predict</a:t>
            </a:r>
            <a:r>
              <a:rPr lang="en-IN" sz="2000" b="0" strike="noStrike" spc="-15"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Eligibility </a:t>
            </a:r>
            <a:r>
              <a:rPr lang="en-IN" sz="2000" b="0" strike="noStrike" spc="-12" dirty="0">
                <a:solidFill>
                  <a:srgbClr val="774B27"/>
                </a:solidFill>
                <a:latin typeface="Arial" panose="020B0604020202020204" pitchFamily="34" charset="0"/>
                <a:ea typeface="DejaVu Sans"/>
                <a:cs typeface="Arial" panose="020B0604020202020204" pitchFamily="34" charset="0"/>
              </a:rPr>
              <a:t>using</a:t>
            </a:r>
            <a:r>
              <a:rPr lang="en-IN" sz="2000" b="0" strike="noStrike" spc="-1" dirty="0">
                <a:solidFill>
                  <a:srgbClr val="774B27"/>
                </a:solidFill>
                <a:latin typeface="Arial" panose="020B0604020202020204" pitchFamily="34" charset="0"/>
                <a:ea typeface="DejaVu Sans"/>
                <a:cs typeface="Arial" panose="020B0604020202020204" pitchFamily="34" charset="0"/>
              </a:rPr>
              <a:t> RF</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Model’</a:t>
            </a:r>
            <a:r>
              <a:rPr lang="en-IN" sz="2000" b="0" strike="noStrike" spc="-21"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button to</a:t>
            </a:r>
            <a:r>
              <a:rPr lang="en-IN" sz="2000" b="0" strike="noStrike" spc="4"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upload</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test </a:t>
            </a:r>
            <a:r>
              <a:rPr lang="en-IN" sz="2000" b="0" strike="noStrike" spc="-231"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data</a:t>
            </a:r>
            <a:r>
              <a:rPr lang="en-IN" sz="2000" b="0" strike="noStrike" spc="-15"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and</a:t>
            </a:r>
            <a:r>
              <a:rPr lang="en-IN" sz="2000" b="0" strike="noStrike" spc="-15"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perform</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eligibility</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prediction</a:t>
            </a:r>
            <a:endParaRPr lang="en-IN" sz="2000" b="0" strike="noStrike" spc="-1" dirty="0">
              <a:solidFill>
                <a:srgbClr val="774B27"/>
              </a:solidFill>
              <a:latin typeface="Arial" panose="020B0604020202020204" pitchFamily="34" charset="0"/>
              <a:cs typeface="Arial" panose="020B0604020202020204" pitchFamily="34" charset="0"/>
            </a:endParaRPr>
          </a:p>
        </p:txBody>
      </p:sp>
      <p:pic>
        <p:nvPicPr>
          <p:cNvPr id="7" name="object 5_5">
            <a:extLst>
              <a:ext uri="{FF2B5EF4-FFF2-40B4-BE49-F238E27FC236}">
                <a16:creationId xmlns:a16="http://schemas.microsoft.com/office/drawing/2014/main" id="{BD9009AB-0825-FF34-FBB1-5DEBA56B2D47}"/>
              </a:ext>
            </a:extLst>
          </p:cNvPr>
          <p:cNvPicPr/>
          <p:nvPr/>
        </p:nvPicPr>
        <p:blipFill>
          <a:blip r:embed="rId4"/>
          <a:stretch/>
        </p:blipFill>
        <p:spPr>
          <a:xfrm>
            <a:off x="1981200" y="1028701"/>
            <a:ext cx="14630400" cy="6553200"/>
          </a:xfrm>
          <a:prstGeom prst="rect">
            <a:avLst/>
          </a:prstGeom>
          <a:ln w="0">
            <a:noFill/>
          </a:ln>
        </p:spPr>
      </p:pic>
    </p:spTree>
    <p:extLst>
      <p:ext uri="{BB962C8B-B14F-4D97-AF65-F5344CB8AC3E}">
        <p14:creationId xmlns:p14="http://schemas.microsoft.com/office/powerpoint/2010/main" val="3249998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3"/>
          <p:cNvGrpSpPr/>
          <p:nvPr/>
        </p:nvGrpSpPr>
        <p:grpSpPr>
          <a:xfrm>
            <a:off x="15112735" y="8140435"/>
            <a:ext cx="4293129" cy="429312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5" name="TextBox 25"/>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26" name="Group 26"/>
          <p:cNvGrpSpPr/>
          <p:nvPr/>
        </p:nvGrpSpPr>
        <p:grpSpPr>
          <a:xfrm>
            <a:off x="-1751643" y="-2968946"/>
            <a:ext cx="4293129" cy="4293129"/>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8" name="TextBox 28"/>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29" name="Freeform 29"/>
          <p:cNvSpPr/>
          <p:nvPr/>
        </p:nvSpPr>
        <p:spPr>
          <a:xfrm>
            <a:off x="15389711" y="-1175164"/>
            <a:ext cx="4016153" cy="2203864"/>
          </a:xfrm>
          <a:custGeom>
            <a:avLst/>
            <a:gdLst/>
            <a:ahLst/>
            <a:cxnLst/>
            <a:rect l="l" t="t" r="r" b="b"/>
            <a:pathLst>
              <a:path w="4016153" h="2203864">
                <a:moveTo>
                  <a:pt x="0" y="0"/>
                </a:moveTo>
                <a:lnTo>
                  <a:pt x="4016154" y="0"/>
                </a:lnTo>
                <a:lnTo>
                  <a:pt x="4016154"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a:off x="-1474667" y="9379003"/>
            <a:ext cx="4016153" cy="2203864"/>
          </a:xfrm>
          <a:custGeom>
            <a:avLst/>
            <a:gdLst/>
            <a:ahLst/>
            <a:cxnLst/>
            <a:rect l="l" t="t" r="r" b="b"/>
            <a:pathLst>
              <a:path w="4016153" h="2203864">
                <a:moveTo>
                  <a:pt x="0" y="0"/>
                </a:moveTo>
                <a:lnTo>
                  <a:pt x="4016153" y="0"/>
                </a:lnTo>
                <a:lnTo>
                  <a:pt x="4016153"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CustomShape 1">
            <a:extLst>
              <a:ext uri="{FF2B5EF4-FFF2-40B4-BE49-F238E27FC236}">
                <a16:creationId xmlns:a16="http://schemas.microsoft.com/office/drawing/2014/main" id="{B81A7F96-BBC2-3BA8-8688-BF73BD533262}"/>
              </a:ext>
            </a:extLst>
          </p:cNvPr>
          <p:cNvSpPr/>
          <p:nvPr/>
        </p:nvSpPr>
        <p:spPr>
          <a:xfrm>
            <a:off x="2541486" y="4131019"/>
            <a:ext cx="15365514" cy="3826011"/>
          </a:xfrm>
          <a:prstGeom prst="rect">
            <a:avLst/>
          </a:prstGeom>
          <a:noFill/>
          <a:ln w="0">
            <a:noFill/>
          </a:ln>
        </p:spPr>
        <p:style>
          <a:lnRef idx="0">
            <a:scrgbClr r="0" g="0" b="0"/>
          </a:lnRef>
          <a:fillRef idx="0">
            <a:scrgbClr r="0" g="0" b="0"/>
          </a:fillRef>
          <a:effectRef idx="0">
            <a:scrgbClr r="0" g="0" b="0"/>
          </a:effectRef>
          <a:fontRef idx="minor"/>
        </p:style>
        <p:txBody>
          <a:bodyPr wrap="square" lIns="0" tIns="1260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600">
              <a:lnSpc>
                <a:spcPct val="110000"/>
              </a:lnSpc>
              <a:spcBef>
                <a:spcPts val="99"/>
              </a:spcBef>
            </a:pPr>
            <a:endParaRPr lang="en-IN" sz="2000" b="0" strike="noStrike" spc="-1" dirty="0">
              <a:solidFill>
                <a:srgbClr val="774B27"/>
              </a:solidFill>
              <a:latin typeface="Arial" panose="020B0604020202020204" pitchFamily="34" charset="0"/>
              <a:ea typeface="DejaVu Sans"/>
              <a:cs typeface="Arial" panose="020B0604020202020204" pitchFamily="34" charset="0"/>
            </a:endParaRPr>
          </a:p>
          <a:p>
            <a:pPr marL="12600">
              <a:lnSpc>
                <a:spcPct val="110000"/>
              </a:lnSpc>
              <a:spcBef>
                <a:spcPts val="99"/>
              </a:spcBef>
            </a:pPr>
            <a:endParaRPr lang="en-IN" sz="2000" spc="-1" dirty="0">
              <a:solidFill>
                <a:srgbClr val="774B27"/>
              </a:solidFill>
              <a:latin typeface="Arial" panose="020B0604020202020204" pitchFamily="34" charset="0"/>
              <a:ea typeface="DejaVu Sans"/>
              <a:cs typeface="Arial" panose="020B0604020202020204" pitchFamily="34" charset="0"/>
            </a:endParaRPr>
          </a:p>
          <a:p>
            <a:pPr marL="12600">
              <a:lnSpc>
                <a:spcPct val="110000"/>
              </a:lnSpc>
              <a:spcBef>
                <a:spcPts val="99"/>
              </a:spcBef>
            </a:pPr>
            <a:endParaRPr lang="en-IN" sz="2000" b="0" strike="noStrike" spc="-1" dirty="0">
              <a:solidFill>
                <a:srgbClr val="774B27"/>
              </a:solidFill>
              <a:latin typeface="Arial" panose="020B0604020202020204" pitchFamily="34" charset="0"/>
              <a:ea typeface="DejaVu Sans"/>
              <a:cs typeface="Arial" panose="020B0604020202020204" pitchFamily="34" charset="0"/>
            </a:endParaRPr>
          </a:p>
          <a:p>
            <a:pPr marL="12600">
              <a:lnSpc>
                <a:spcPct val="110000"/>
              </a:lnSpc>
              <a:spcBef>
                <a:spcPts val="99"/>
              </a:spcBef>
            </a:pPr>
            <a:endParaRPr lang="en-IN" sz="2000" spc="-1" dirty="0">
              <a:solidFill>
                <a:srgbClr val="774B27"/>
              </a:solidFill>
              <a:latin typeface="Arial" panose="020B0604020202020204" pitchFamily="34" charset="0"/>
              <a:ea typeface="DejaVu Sans"/>
              <a:cs typeface="Arial" panose="020B0604020202020204" pitchFamily="34" charset="0"/>
            </a:endParaRPr>
          </a:p>
          <a:p>
            <a:pPr marL="12600">
              <a:lnSpc>
                <a:spcPct val="110000"/>
              </a:lnSpc>
              <a:spcBef>
                <a:spcPts val="99"/>
              </a:spcBef>
            </a:pPr>
            <a:endParaRPr lang="en-IN" sz="2000" b="0" strike="noStrike" spc="-1" dirty="0">
              <a:solidFill>
                <a:srgbClr val="774B27"/>
              </a:solidFill>
              <a:latin typeface="Arial" panose="020B0604020202020204" pitchFamily="34" charset="0"/>
              <a:ea typeface="DejaVu Sans"/>
              <a:cs typeface="Arial" panose="020B0604020202020204" pitchFamily="34" charset="0"/>
            </a:endParaRPr>
          </a:p>
          <a:p>
            <a:pPr marL="12600">
              <a:lnSpc>
                <a:spcPct val="110000"/>
              </a:lnSpc>
              <a:spcBef>
                <a:spcPts val="99"/>
              </a:spcBef>
            </a:pPr>
            <a:endParaRPr lang="en-IN" sz="2000" spc="-1" dirty="0">
              <a:solidFill>
                <a:srgbClr val="774B27"/>
              </a:solidFill>
              <a:latin typeface="Arial" panose="020B0604020202020204" pitchFamily="34" charset="0"/>
              <a:ea typeface="DejaVu Sans"/>
              <a:cs typeface="Arial" panose="020B0604020202020204" pitchFamily="34" charset="0"/>
            </a:endParaRPr>
          </a:p>
          <a:p>
            <a:pPr marL="12600">
              <a:lnSpc>
                <a:spcPct val="110000"/>
              </a:lnSpc>
              <a:spcBef>
                <a:spcPts val="99"/>
              </a:spcBef>
            </a:pPr>
            <a:endParaRPr lang="en-IN" sz="2000" b="0" strike="noStrike" spc="-1" dirty="0">
              <a:solidFill>
                <a:srgbClr val="774B27"/>
              </a:solidFill>
              <a:latin typeface="Arial" panose="020B0604020202020204" pitchFamily="34" charset="0"/>
              <a:ea typeface="DejaVu Sans"/>
              <a:cs typeface="Arial" panose="020B0604020202020204" pitchFamily="34" charset="0"/>
            </a:endParaRPr>
          </a:p>
          <a:p>
            <a:pPr marL="12600">
              <a:lnSpc>
                <a:spcPct val="110000"/>
              </a:lnSpc>
              <a:spcBef>
                <a:spcPts val="99"/>
              </a:spcBef>
            </a:pPr>
            <a:endParaRPr lang="en-IN" sz="2000" spc="-1" dirty="0">
              <a:solidFill>
                <a:srgbClr val="774B27"/>
              </a:solidFill>
              <a:latin typeface="Arial" panose="020B0604020202020204" pitchFamily="34" charset="0"/>
              <a:ea typeface="DejaVu Sans"/>
              <a:cs typeface="Arial" panose="020B0604020202020204" pitchFamily="34" charset="0"/>
            </a:endParaRPr>
          </a:p>
          <a:p>
            <a:pPr marL="12600">
              <a:lnSpc>
                <a:spcPct val="110000"/>
              </a:lnSpc>
              <a:spcBef>
                <a:spcPts val="99"/>
              </a:spcBef>
            </a:pPr>
            <a:endParaRPr lang="en-IN" sz="2000" b="0" strike="noStrike" spc="-1" dirty="0">
              <a:solidFill>
                <a:srgbClr val="774B27"/>
              </a:solidFill>
              <a:latin typeface="Arial" panose="020B0604020202020204" pitchFamily="34" charset="0"/>
              <a:ea typeface="DejaVu Sans"/>
              <a:cs typeface="Arial" panose="020B0604020202020204" pitchFamily="34" charset="0"/>
            </a:endParaRPr>
          </a:p>
          <a:p>
            <a:pPr marL="12600">
              <a:lnSpc>
                <a:spcPct val="110000"/>
              </a:lnSpc>
              <a:spcBef>
                <a:spcPts val="99"/>
              </a:spcBef>
            </a:pPr>
            <a:r>
              <a:rPr lang="en-IN" sz="2000" b="0" strike="noStrike" spc="-1" dirty="0">
                <a:solidFill>
                  <a:srgbClr val="774B27"/>
                </a:solidFill>
                <a:latin typeface="Arial" panose="020B0604020202020204" pitchFamily="34" charset="0"/>
                <a:ea typeface="DejaVu Sans"/>
                <a:cs typeface="Arial" panose="020B0604020202020204" pitchFamily="34" charset="0"/>
              </a:rPr>
              <a:t>In </a:t>
            </a:r>
            <a:r>
              <a:rPr lang="en-IN" sz="2000" b="0" strike="noStrike" spc="-7" dirty="0">
                <a:solidFill>
                  <a:srgbClr val="774B27"/>
                </a:solidFill>
                <a:latin typeface="Arial" panose="020B0604020202020204" pitchFamily="34" charset="0"/>
                <a:ea typeface="DejaVu Sans"/>
                <a:cs typeface="Arial" panose="020B0604020202020204" pitchFamily="34" charset="0"/>
              </a:rPr>
              <a:t>above screen selecting </a:t>
            </a:r>
            <a:r>
              <a:rPr lang="en-IN" sz="2000" b="0" strike="noStrike" spc="-1" dirty="0">
                <a:solidFill>
                  <a:srgbClr val="774B27"/>
                </a:solidFill>
                <a:latin typeface="Arial" panose="020B0604020202020204" pitchFamily="34" charset="0"/>
                <a:ea typeface="DejaVu Sans"/>
                <a:cs typeface="Arial" panose="020B0604020202020204" pitchFamily="34" charset="0"/>
              </a:rPr>
              <a:t>and </a:t>
            </a:r>
            <a:r>
              <a:rPr lang="en-IN" sz="2000" b="0" strike="noStrike" spc="-7" dirty="0">
                <a:solidFill>
                  <a:srgbClr val="774B27"/>
                </a:solidFill>
                <a:latin typeface="Arial" panose="020B0604020202020204" pitchFamily="34" charset="0"/>
                <a:ea typeface="DejaVu Sans"/>
                <a:cs typeface="Arial" panose="020B0604020202020204" pitchFamily="34" charset="0"/>
              </a:rPr>
              <a:t>uploading ‘testData.csv’ </a:t>
            </a:r>
            <a:r>
              <a:rPr lang="en-IN" sz="2000" b="0" strike="noStrike" spc="-1" dirty="0">
                <a:solidFill>
                  <a:srgbClr val="774B27"/>
                </a:solidFill>
                <a:latin typeface="Arial" panose="020B0604020202020204" pitchFamily="34" charset="0"/>
                <a:ea typeface="DejaVu Sans"/>
                <a:cs typeface="Arial" panose="020B0604020202020204" pitchFamily="34" charset="0"/>
              </a:rPr>
              <a:t>file and </a:t>
            </a:r>
            <a:r>
              <a:rPr lang="en-IN" sz="2000" b="0" strike="noStrike" spc="-7" dirty="0">
                <a:solidFill>
                  <a:srgbClr val="774B27"/>
                </a:solidFill>
                <a:latin typeface="Arial" panose="020B0604020202020204" pitchFamily="34" charset="0"/>
                <a:ea typeface="DejaVu Sans"/>
                <a:cs typeface="Arial" panose="020B0604020202020204" pitchFamily="34" charset="0"/>
              </a:rPr>
              <a:t>then click on </a:t>
            </a:r>
            <a:r>
              <a:rPr lang="en-IN" sz="2000" b="0" strike="noStrike" spc="-1" dirty="0">
                <a:solidFill>
                  <a:srgbClr val="774B27"/>
                </a:solidFill>
                <a:latin typeface="Arial" panose="020B0604020202020204" pitchFamily="34" charset="0"/>
                <a:ea typeface="DejaVu Sans"/>
                <a:cs typeface="Arial" panose="020B0604020202020204" pitchFamily="34" charset="0"/>
              </a:rPr>
              <a:t>‘Open’ button </a:t>
            </a:r>
            <a:r>
              <a:rPr lang="en-IN" sz="2000" b="0" strike="noStrike" spc="-7" dirty="0">
                <a:solidFill>
                  <a:srgbClr val="774B27"/>
                </a:solidFill>
                <a:latin typeface="Arial" panose="020B0604020202020204" pitchFamily="34" charset="0"/>
                <a:ea typeface="DejaVu Sans"/>
                <a:cs typeface="Arial" panose="020B0604020202020204" pitchFamily="34" charset="0"/>
              </a:rPr>
              <a:t>to </a:t>
            </a:r>
            <a:r>
              <a:rPr lang="en-IN" sz="2000" b="0" strike="noStrike" spc="-1" dirty="0">
                <a:solidFill>
                  <a:srgbClr val="774B27"/>
                </a:solidFill>
                <a:latin typeface="Arial" panose="020B0604020202020204" pitchFamily="34" charset="0"/>
                <a:ea typeface="DejaVu Sans"/>
                <a:cs typeface="Arial" panose="020B0604020202020204" pitchFamily="34" charset="0"/>
              </a:rPr>
              <a:t>load </a:t>
            </a:r>
            <a:r>
              <a:rPr lang="en-IN" sz="2000" b="0" strike="noStrike" spc="-236"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test</a:t>
            </a:r>
            <a:r>
              <a:rPr lang="en-IN" sz="2000" b="0" strike="noStrike" spc="-26"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data</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and</a:t>
            </a:r>
            <a:r>
              <a:rPr lang="en-IN" sz="2000" b="0" strike="noStrike" spc="-15"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then</a:t>
            </a:r>
            <a:r>
              <a:rPr lang="en-IN" sz="2000" b="0" strike="noStrike" spc="4"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will get</a:t>
            </a:r>
            <a:r>
              <a:rPr lang="en-IN" sz="2000" b="0" strike="noStrike" spc="-21"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below</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prediction</a:t>
            </a:r>
            <a:r>
              <a:rPr lang="en-IN" sz="2000" b="0" strike="noStrike" spc="-15"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result</a:t>
            </a:r>
            <a:endParaRPr lang="en-IN" sz="2000" b="0" strike="noStrike" spc="-1" dirty="0">
              <a:solidFill>
                <a:srgbClr val="774B27"/>
              </a:solidFill>
              <a:latin typeface="Arial" panose="020B0604020202020204" pitchFamily="34" charset="0"/>
              <a:cs typeface="Arial" panose="020B0604020202020204" pitchFamily="34" charset="0"/>
            </a:endParaRPr>
          </a:p>
        </p:txBody>
      </p:sp>
      <p:pic>
        <p:nvPicPr>
          <p:cNvPr id="6" name="object 4_4">
            <a:extLst>
              <a:ext uri="{FF2B5EF4-FFF2-40B4-BE49-F238E27FC236}">
                <a16:creationId xmlns:a16="http://schemas.microsoft.com/office/drawing/2014/main" id="{98880F71-7A18-53B4-789F-6026D2DBED36}"/>
              </a:ext>
            </a:extLst>
          </p:cNvPr>
          <p:cNvPicPr/>
          <p:nvPr/>
        </p:nvPicPr>
        <p:blipFill>
          <a:blip r:embed="rId4"/>
          <a:stretch/>
        </p:blipFill>
        <p:spPr>
          <a:xfrm>
            <a:off x="1981200" y="723900"/>
            <a:ext cx="14527314" cy="6124568"/>
          </a:xfrm>
          <a:prstGeom prst="rect">
            <a:avLst/>
          </a:prstGeom>
          <a:ln w="0">
            <a:noFill/>
          </a:ln>
        </p:spPr>
      </p:pic>
    </p:spTree>
    <p:extLst>
      <p:ext uri="{BB962C8B-B14F-4D97-AF65-F5344CB8AC3E}">
        <p14:creationId xmlns:p14="http://schemas.microsoft.com/office/powerpoint/2010/main" val="1336313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0B15E"/>
        </a:solidFill>
        <a:effectLst/>
      </p:bgPr>
    </p:bg>
    <p:spTree>
      <p:nvGrpSpPr>
        <p:cNvPr id="1" name=""/>
        <p:cNvGrpSpPr/>
        <p:nvPr/>
      </p:nvGrpSpPr>
      <p:grpSpPr>
        <a:xfrm>
          <a:off x="0" y="0"/>
          <a:ext cx="0" cy="0"/>
          <a:chOff x="0" y="0"/>
          <a:chExt cx="0" cy="0"/>
        </a:xfrm>
      </p:grpSpPr>
      <p:grpSp>
        <p:nvGrpSpPr>
          <p:cNvPr id="2" name="Group 2"/>
          <p:cNvGrpSpPr/>
          <p:nvPr/>
        </p:nvGrpSpPr>
        <p:grpSpPr>
          <a:xfrm>
            <a:off x="15163800" y="7810500"/>
            <a:ext cx="10464525" cy="1046452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cap="sq">
              <a:noFill/>
              <a:prstDash val="solid"/>
              <a:miter/>
            </a:ln>
          </p:spPr>
        </p:sp>
        <p:sp>
          <p:nvSpPr>
            <p:cNvPr id="4" name="TextBox 4"/>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dirty="0"/>
            </a:p>
          </p:txBody>
        </p:sp>
      </p:grpSp>
      <p:grpSp>
        <p:nvGrpSpPr>
          <p:cNvPr id="5" name="Group 5"/>
          <p:cNvGrpSpPr/>
          <p:nvPr/>
        </p:nvGrpSpPr>
        <p:grpSpPr>
          <a:xfrm>
            <a:off x="-5257799" y="-8953499"/>
            <a:ext cx="10820400" cy="108204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AEB"/>
            </a:solidFill>
            <a:ln cap="sq">
              <a:noFill/>
              <a:prstDash val="solid"/>
              <a:miter/>
            </a:ln>
          </p:spPr>
        </p:sp>
        <p:sp>
          <p:nvSpPr>
            <p:cNvPr id="7" name="TextBox 7"/>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dirty="0"/>
            </a:p>
          </p:txBody>
        </p:sp>
      </p:grpSp>
      <p:sp>
        <p:nvSpPr>
          <p:cNvPr id="11" name="Freeform 11"/>
          <p:cNvSpPr/>
          <p:nvPr/>
        </p:nvSpPr>
        <p:spPr>
          <a:xfrm>
            <a:off x="15652706" y="-1342412"/>
            <a:ext cx="4320933" cy="2371112"/>
          </a:xfrm>
          <a:custGeom>
            <a:avLst/>
            <a:gdLst/>
            <a:ahLst/>
            <a:cxnLst/>
            <a:rect l="l" t="t" r="r" b="b"/>
            <a:pathLst>
              <a:path w="4320933" h="2371112">
                <a:moveTo>
                  <a:pt x="0" y="0"/>
                </a:moveTo>
                <a:lnTo>
                  <a:pt x="4320933" y="0"/>
                </a:lnTo>
                <a:lnTo>
                  <a:pt x="4320933" y="2371112"/>
                </a:lnTo>
                <a:lnTo>
                  <a:pt x="0" y="23711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1360469" y="9331122"/>
            <a:ext cx="3924501" cy="2153570"/>
          </a:xfrm>
          <a:custGeom>
            <a:avLst/>
            <a:gdLst/>
            <a:ahLst/>
            <a:cxnLst/>
            <a:rect l="l" t="t" r="r" b="b"/>
            <a:pathLst>
              <a:path w="3924501" h="2153570">
                <a:moveTo>
                  <a:pt x="0" y="0"/>
                </a:moveTo>
                <a:lnTo>
                  <a:pt x="3924501" y="0"/>
                </a:lnTo>
                <a:lnTo>
                  <a:pt x="3924501" y="2153570"/>
                </a:lnTo>
                <a:lnTo>
                  <a:pt x="0" y="21535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2">
            <a:extLst>
              <a:ext uri="{FF2B5EF4-FFF2-40B4-BE49-F238E27FC236}">
                <a16:creationId xmlns:a16="http://schemas.microsoft.com/office/drawing/2014/main" id="{65EDEA53-B9BF-B4F6-0A10-7B624DAEFB8E}"/>
              </a:ext>
            </a:extLst>
          </p:cNvPr>
          <p:cNvSpPr txBox="1"/>
          <p:nvPr/>
        </p:nvSpPr>
        <p:spPr>
          <a:xfrm>
            <a:off x="-685800" y="1592401"/>
            <a:ext cx="6774180" cy="1181606"/>
          </a:xfrm>
          <a:prstGeom prst="rect">
            <a:avLst/>
          </a:prstGeom>
        </p:spPr>
        <p:txBody>
          <a:bodyPr wrap="square" lIns="0" tIns="0" rIns="0" bIns="0" rtlCol="0" anchor="t">
            <a:spAutoFit/>
          </a:bodyPr>
          <a:lstStyle/>
          <a:p>
            <a:pPr marL="0" lvl="0" indent="0" algn="ctr">
              <a:lnSpc>
                <a:spcPts val="10080"/>
              </a:lnSpc>
              <a:spcBef>
                <a:spcPct val="0"/>
              </a:spcBef>
            </a:pPr>
            <a:r>
              <a:rPr lang="en-US" sz="7200" b="1" u="sng" dirty="0">
                <a:solidFill>
                  <a:srgbClr val="352111"/>
                </a:solidFill>
                <a:latin typeface="HK Grotesk Bold"/>
              </a:rPr>
              <a:t>Abstract </a:t>
            </a:r>
          </a:p>
        </p:txBody>
      </p:sp>
      <p:sp>
        <p:nvSpPr>
          <p:cNvPr id="16" name="TextBox 3">
            <a:extLst>
              <a:ext uri="{FF2B5EF4-FFF2-40B4-BE49-F238E27FC236}">
                <a16:creationId xmlns:a16="http://schemas.microsoft.com/office/drawing/2014/main" id="{EB74CEA5-F8EC-DBA7-811F-934D44E5469F}"/>
              </a:ext>
            </a:extLst>
          </p:cNvPr>
          <p:cNvSpPr txBox="1"/>
          <p:nvPr/>
        </p:nvSpPr>
        <p:spPr>
          <a:xfrm>
            <a:off x="1828800" y="3197616"/>
            <a:ext cx="15011400" cy="5416868"/>
          </a:xfrm>
          <a:prstGeom prst="rect">
            <a:avLst/>
          </a:prstGeom>
        </p:spPr>
        <p:txBody>
          <a:bodyPr wrap="square" lIns="0" tIns="0" rIns="0" bIns="0" rtlCol="0" anchor="t">
            <a:spAutoFit/>
          </a:bodyPr>
          <a:lstStyle/>
          <a:p>
            <a:pPr algn="just"/>
            <a:r>
              <a:rPr lang="en-US" sz="3200" dirty="0">
                <a:solidFill>
                  <a:schemeClr val="tx1">
                    <a:lumMod val="95000"/>
                    <a:lumOff val="5000"/>
                  </a:schemeClr>
                </a:solidFill>
                <a:latin typeface="Montserrat Classic" panose="020B0604020202020204" charset="0"/>
              </a:rPr>
              <a:t>	</a:t>
            </a:r>
            <a:r>
              <a:rPr lang="en-US" sz="3200" b="0" i="0" dirty="0">
                <a:effectLst/>
                <a:latin typeface="Montserrat Classic" panose="020B0604020202020204" charset="0"/>
                <a:cs typeface="Montserrat Classic" panose="020B0604020202020204" charset="0"/>
              </a:rPr>
              <a:t>This application of predictive analytics, specifically using Random Forest models, to study and predict loan defaulters. Data from Kaggle is utilized for analysis, and performance measures such as sensitivity and specificity are computed to compare different models. The results indicate that Random Forest models produce varying outcomes, highlighting the importance of assessing various customer attributes beyond just financial status when granting loans. Logistic regression is employed to predict loan safety, following data cleaning to address missing values. The study is based on data from previous bank customers, focusing on parameters related to loan approval. The main objective is to predict loan safety and ensure sound lending decisions.</a:t>
            </a:r>
            <a:endParaRPr lang="en-IN" sz="3200" dirty="0">
              <a:latin typeface="Montserrat Classic" panose="020B0604020202020204" charset="0"/>
              <a:cs typeface="Montserrat Classic" panose="020B0604020202020204" charset="0"/>
            </a:endParaRPr>
          </a:p>
          <a:p>
            <a:pPr algn="just"/>
            <a:endParaRPr lang="en-IN" sz="3200" dirty="0">
              <a:solidFill>
                <a:schemeClr val="tx1">
                  <a:lumMod val="95000"/>
                  <a:lumOff val="5000"/>
                </a:schemeClr>
              </a:solidFill>
              <a:latin typeface="Montserrat Classic" panose="020B06040202020202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3"/>
          <p:cNvGrpSpPr/>
          <p:nvPr/>
        </p:nvGrpSpPr>
        <p:grpSpPr>
          <a:xfrm>
            <a:off x="15112735" y="8140435"/>
            <a:ext cx="4293129" cy="429312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5" name="TextBox 25"/>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26" name="Group 26"/>
          <p:cNvGrpSpPr/>
          <p:nvPr/>
        </p:nvGrpSpPr>
        <p:grpSpPr>
          <a:xfrm>
            <a:off x="-1751643" y="-2968946"/>
            <a:ext cx="4293129" cy="4293129"/>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8" name="TextBox 28"/>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29" name="Freeform 29"/>
          <p:cNvSpPr/>
          <p:nvPr/>
        </p:nvSpPr>
        <p:spPr>
          <a:xfrm>
            <a:off x="15389711" y="-1175164"/>
            <a:ext cx="4016153" cy="2203864"/>
          </a:xfrm>
          <a:custGeom>
            <a:avLst/>
            <a:gdLst/>
            <a:ahLst/>
            <a:cxnLst/>
            <a:rect l="l" t="t" r="r" b="b"/>
            <a:pathLst>
              <a:path w="4016153" h="2203864">
                <a:moveTo>
                  <a:pt x="0" y="0"/>
                </a:moveTo>
                <a:lnTo>
                  <a:pt x="4016154" y="0"/>
                </a:lnTo>
                <a:lnTo>
                  <a:pt x="4016154"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a:off x="-1474667" y="9379003"/>
            <a:ext cx="4016153" cy="2203864"/>
          </a:xfrm>
          <a:custGeom>
            <a:avLst/>
            <a:gdLst/>
            <a:ahLst/>
            <a:cxnLst/>
            <a:rect l="l" t="t" r="r" b="b"/>
            <a:pathLst>
              <a:path w="4016153" h="2203864">
                <a:moveTo>
                  <a:pt x="0" y="0"/>
                </a:moveTo>
                <a:lnTo>
                  <a:pt x="4016153" y="0"/>
                </a:lnTo>
                <a:lnTo>
                  <a:pt x="4016153"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7" name="object 5_4">
            <a:extLst>
              <a:ext uri="{FF2B5EF4-FFF2-40B4-BE49-F238E27FC236}">
                <a16:creationId xmlns:a16="http://schemas.microsoft.com/office/drawing/2014/main" id="{0E4E7F9B-3DF3-0A55-7F00-D48C7C02F946}"/>
              </a:ext>
            </a:extLst>
          </p:cNvPr>
          <p:cNvPicPr/>
          <p:nvPr/>
        </p:nvPicPr>
        <p:blipFill>
          <a:blip r:embed="rId4"/>
          <a:stretch/>
        </p:blipFill>
        <p:spPr>
          <a:xfrm>
            <a:off x="1600200" y="723900"/>
            <a:ext cx="15392400" cy="6577431"/>
          </a:xfrm>
          <a:prstGeom prst="rect">
            <a:avLst/>
          </a:prstGeom>
          <a:ln w="0">
            <a:noFill/>
          </a:ln>
        </p:spPr>
      </p:pic>
      <p:sp>
        <p:nvSpPr>
          <p:cNvPr id="5" name="CustomShape 2">
            <a:extLst>
              <a:ext uri="{FF2B5EF4-FFF2-40B4-BE49-F238E27FC236}">
                <a16:creationId xmlns:a16="http://schemas.microsoft.com/office/drawing/2014/main" id="{33C897A4-952E-679B-7545-C452AB9F993C}"/>
              </a:ext>
            </a:extLst>
          </p:cNvPr>
          <p:cNvSpPr/>
          <p:nvPr/>
        </p:nvSpPr>
        <p:spPr>
          <a:xfrm>
            <a:off x="1828800" y="7752524"/>
            <a:ext cx="13411200" cy="1002888"/>
          </a:xfrm>
          <a:prstGeom prst="rect">
            <a:avLst/>
          </a:prstGeom>
          <a:noFill/>
          <a:ln w="0">
            <a:noFill/>
          </a:ln>
        </p:spPr>
        <p:style>
          <a:lnRef idx="0">
            <a:scrgbClr r="0" g="0" b="0"/>
          </a:lnRef>
          <a:fillRef idx="0">
            <a:scrgbClr r="0" g="0" b="0"/>
          </a:fillRef>
          <a:effectRef idx="0">
            <a:scrgbClr r="0" g="0" b="0"/>
          </a:effectRef>
          <a:fontRef idx="minor"/>
        </p:style>
        <p:txBody>
          <a:bodyPr wrap="square" lIns="0" tIns="1332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600">
              <a:lnSpc>
                <a:spcPct val="110000"/>
              </a:lnSpc>
              <a:spcBef>
                <a:spcPts val="105"/>
              </a:spcBef>
            </a:pPr>
            <a:r>
              <a:rPr lang="en-IN" sz="2000" b="0" strike="noStrike" spc="-1" dirty="0">
                <a:solidFill>
                  <a:srgbClr val="774B27"/>
                </a:solidFill>
                <a:latin typeface="Arial" panose="020B0604020202020204" pitchFamily="34" charset="0"/>
                <a:ea typeface="DejaVu Sans"/>
                <a:cs typeface="Arial" panose="020B0604020202020204" pitchFamily="34" charset="0"/>
              </a:rPr>
              <a:t>In </a:t>
            </a:r>
            <a:r>
              <a:rPr lang="en-IN" sz="2000" b="0" strike="noStrike" spc="-7" dirty="0">
                <a:solidFill>
                  <a:srgbClr val="774B27"/>
                </a:solidFill>
                <a:latin typeface="Arial" panose="020B0604020202020204" pitchFamily="34" charset="0"/>
                <a:ea typeface="DejaVu Sans"/>
                <a:cs typeface="Arial" panose="020B0604020202020204" pitchFamily="34" charset="0"/>
              </a:rPr>
              <a:t>above screen </a:t>
            </a:r>
            <a:r>
              <a:rPr lang="en-IN" sz="2000" b="0" strike="noStrike" spc="-1" dirty="0">
                <a:solidFill>
                  <a:srgbClr val="774B27"/>
                </a:solidFill>
                <a:latin typeface="Arial" panose="020B0604020202020204" pitchFamily="34" charset="0"/>
                <a:ea typeface="DejaVu Sans"/>
                <a:cs typeface="Arial" panose="020B0604020202020204" pitchFamily="34" charset="0"/>
              </a:rPr>
              <a:t>in </a:t>
            </a:r>
            <a:r>
              <a:rPr lang="en-IN" sz="2000" b="0" strike="noStrike" spc="-7" dirty="0">
                <a:solidFill>
                  <a:srgbClr val="774B27"/>
                </a:solidFill>
                <a:latin typeface="Arial" panose="020B0604020202020204" pitchFamily="34" charset="0"/>
                <a:ea typeface="DejaVu Sans"/>
                <a:cs typeface="Arial" panose="020B0604020202020204" pitchFamily="34" charset="0"/>
              </a:rPr>
              <a:t>square bracket </a:t>
            </a:r>
            <a:r>
              <a:rPr lang="en-IN" sz="2000" b="0" strike="noStrike" spc="-1" dirty="0">
                <a:solidFill>
                  <a:srgbClr val="774B27"/>
                </a:solidFill>
                <a:latin typeface="Arial" panose="020B0604020202020204" pitchFamily="34" charset="0"/>
                <a:ea typeface="DejaVu Sans"/>
                <a:cs typeface="Arial" panose="020B0604020202020204" pitchFamily="34" charset="0"/>
              </a:rPr>
              <a:t>we can </a:t>
            </a:r>
            <a:r>
              <a:rPr lang="en-IN" sz="2000" b="0" strike="noStrike" spc="-7" dirty="0">
                <a:solidFill>
                  <a:srgbClr val="774B27"/>
                </a:solidFill>
                <a:latin typeface="Arial" panose="020B0604020202020204" pitchFamily="34" charset="0"/>
                <a:ea typeface="DejaVu Sans"/>
                <a:cs typeface="Arial" panose="020B0604020202020204" pitchFamily="34" charset="0"/>
              </a:rPr>
              <a:t>see </a:t>
            </a:r>
            <a:r>
              <a:rPr lang="en-IN" sz="2000" b="0" strike="noStrike" spc="-1" dirty="0">
                <a:solidFill>
                  <a:srgbClr val="774B27"/>
                </a:solidFill>
                <a:latin typeface="Arial" panose="020B0604020202020204" pitchFamily="34" charset="0"/>
                <a:ea typeface="DejaVu Sans"/>
                <a:cs typeface="Arial" panose="020B0604020202020204" pitchFamily="34" charset="0"/>
              </a:rPr>
              <a:t>normalized </a:t>
            </a:r>
            <a:r>
              <a:rPr lang="en-IN" sz="2000" b="0" strike="noStrike" spc="-7" dirty="0">
                <a:solidFill>
                  <a:srgbClr val="774B27"/>
                </a:solidFill>
                <a:latin typeface="Arial" panose="020B0604020202020204" pitchFamily="34" charset="0"/>
                <a:ea typeface="DejaVu Sans"/>
                <a:cs typeface="Arial" panose="020B0604020202020204" pitchFamily="34" charset="0"/>
              </a:rPr>
              <a:t>test </a:t>
            </a:r>
            <a:r>
              <a:rPr lang="en-IN" sz="2000" b="0" strike="noStrike" spc="-1" dirty="0">
                <a:solidFill>
                  <a:srgbClr val="774B27"/>
                </a:solidFill>
                <a:latin typeface="Arial" panose="020B0604020202020204" pitchFamily="34" charset="0"/>
                <a:ea typeface="DejaVu Sans"/>
                <a:cs typeface="Arial" panose="020B0604020202020204" pitchFamily="34" charset="0"/>
              </a:rPr>
              <a:t>values and </a:t>
            </a:r>
            <a:r>
              <a:rPr lang="en-IN" sz="2000" b="0" strike="noStrike" spc="-7" dirty="0">
                <a:solidFill>
                  <a:srgbClr val="774B27"/>
                </a:solidFill>
                <a:latin typeface="Arial" panose="020B0604020202020204" pitchFamily="34" charset="0"/>
                <a:ea typeface="DejaVu Sans"/>
                <a:cs typeface="Arial" panose="020B0604020202020204" pitchFamily="34" charset="0"/>
              </a:rPr>
              <a:t>after square </a:t>
            </a:r>
            <a:r>
              <a:rPr lang="en-IN" sz="2000" b="0" strike="noStrike" spc="-1" dirty="0">
                <a:solidFill>
                  <a:srgbClr val="774B27"/>
                </a:solidFill>
                <a:latin typeface="Arial" panose="020B0604020202020204" pitchFamily="34" charset="0"/>
                <a:ea typeface="DejaVu Sans"/>
                <a:cs typeface="Arial" panose="020B0604020202020204" pitchFamily="34" charset="0"/>
              </a:rPr>
              <a:t>bracket we  </a:t>
            </a:r>
            <a:r>
              <a:rPr lang="en-IN" sz="2000" b="0" strike="noStrike" spc="-7" dirty="0">
                <a:solidFill>
                  <a:srgbClr val="774B27"/>
                </a:solidFill>
                <a:latin typeface="Arial" panose="020B0604020202020204" pitchFamily="34" charset="0"/>
                <a:ea typeface="DejaVu Sans"/>
                <a:cs typeface="Arial" panose="020B0604020202020204" pitchFamily="34" charset="0"/>
              </a:rPr>
              <a:t>can</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see the prediction</a:t>
            </a:r>
            <a:r>
              <a:rPr lang="en-IN" sz="2000" b="0" strike="noStrike" spc="4"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result</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as</a:t>
            </a:r>
            <a:r>
              <a:rPr lang="en-IN" sz="2000" b="0" strike="noStrike" spc="-7"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eligible</a:t>
            </a:r>
            <a:r>
              <a:rPr lang="en-IN" sz="2000" b="0" strike="noStrike" spc="-7" dirty="0">
                <a:solidFill>
                  <a:srgbClr val="774B27"/>
                </a:solidFill>
                <a:latin typeface="Arial" panose="020B0604020202020204" pitchFamily="34" charset="0"/>
                <a:ea typeface="DejaVu Sans"/>
                <a:cs typeface="Arial" panose="020B0604020202020204" pitchFamily="34" charset="0"/>
              </a:rPr>
              <a:t> or not</a:t>
            </a:r>
            <a:r>
              <a:rPr lang="en-IN" sz="2000" b="0" strike="noStrike" spc="-15"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eligible.</a:t>
            </a:r>
            <a:r>
              <a:rPr lang="en-IN" sz="2000" b="0" strike="noStrike" spc="-21" dirty="0">
                <a:solidFill>
                  <a:srgbClr val="774B27"/>
                </a:solidFill>
                <a:latin typeface="Arial" panose="020B0604020202020204" pitchFamily="34" charset="0"/>
                <a:ea typeface="DejaVu Sans"/>
                <a:cs typeface="Arial" panose="020B0604020202020204" pitchFamily="34" charset="0"/>
              </a:rPr>
              <a:t> </a:t>
            </a:r>
            <a:r>
              <a:rPr lang="en-IN" sz="2000" b="0" strike="noStrike" spc="-12" dirty="0">
                <a:solidFill>
                  <a:srgbClr val="774B27"/>
                </a:solidFill>
                <a:latin typeface="Arial" panose="020B0604020202020204" pitchFamily="34" charset="0"/>
                <a:ea typeface="DejaVu Sans"/>
                <a:cs typeface="Arial" panose="020B0604020202020204" pitchFamily="34" charset="0"/>
              </a:rPr>
              <a:t>You</a:t>
            </a:r>
            <a:r>
              <a:rPr lang="en-IN" sz="2000" b="0" strike="noStrike" spc="-7" dirty="0">
                <a:solidFill>
                  <a:srgbClr val="774B27"/>
                </a:solidFill>
                <a:latin typeface="Arial" panose="020B0604020202020204" pitchFamily="34" charset="0"/>
                <a:ea typeface="DejaVu Sans"/>
                <a:cs typeface="Arial" panose="020B0604020202020204" pitchFamily="34" charset="0"/>
              </a:rPr>
              <a:t> can</a:t>
            </a:r>
            <a:r>
              <a:rPr lang="en-IN" sz="2000" b="0" strike="noStrike" spc="4"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scroll</a:t>
            </a:r>
            <a:r>
              <a:rPr lang="en-IN" sz="2000" b="0" strike="noStrike" spc="-1"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down above</a:t>
            </a:r>
            <a:r>
              <a:rPr lang="en-IN" sz="2000" b="0" strike="noStrike" spc="-1"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text</a:t>
            </a:r>
            <a:r>
              <a:rPr lang="en-IN" sz="2000" b="0" strike="noStrike" spc="-1" dirty="0">
                <a:solidFill>
                  <a:srgbClr val="774B27"/>
                </a:solidFill>
                <a:latin typeface="Arial" panose="020B0604020202020204" pitchFamily="34" charset="0"/>
                <a:ea typeface="DejaVu Sans"/>
                <a:cs typeface="Arial" panose="020B0604020202020204" pitchFamily="34" charset="0"/>
              </a:rPr>
              <a:t> area</a:t>
            </a:r>
            <a:r>
              <a:rPr lang="en-IN" sz="2000" b="0" strike="noStrike" spc="-7" dirty="0">
                <a:solidFill>
                  <a:srgbClr val="774B27"/>
                </a:solidFill>
                <a:latin typeface="Arial" panose="020B0604020202020204" pitchFamily="34" charset="0"/>
                <a:ea typeface="DejaVu Sans"/>
                <a:cs typeface="Arial" panose="020B0604020202020204" pitchFamily="34" charset="0"/>
              </a:rPr>
              <a:t> to</a:t>
            </a:r>
            <a:r>
              <a:rPr lang="en-IN" sz="2000" b="0" strike="noStrike" spc="4"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view </a:t>
            </a:r>
            <a:r>
              <a:rPr lang="en-IN" sz="2000" b="0" strike="noStrike" spc="-231"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all </a:t>
            </a:r>
            <a:r>
              <a:rPr lang="en-IN" sz="2000" b="0" strike="noStrike" spc="-7" dirty="0">
                <a:solidFill>
                  <a:srgbClr val="774B27"/>
                </a:solidFill>
                <a:latin typeface="Arial" panose="020B0604020202020204" pitchFamily="34" charset="0"/>
                <a:ea typeface="DejaVu Sans"/>
                <a:cs typeface="Arial" panose="020B0604020202020204" pitchFamily="34" charset="0"/>
              </a:rPr>
              <a:t>predicted records </a:t>
            </a:r>
            <a:r>
              <a:rPr lang="en-IN" sz="2000" b="0" strike="noStrike" spc="-1" dirty="0">
                <a:solidFill>
                  <a:srgbClr val="774B27"/>
                </a:solidFill>
                <a:latin typeface="Arial" panose="020B0604020202020204" pitchFamily="34" charset="0"/>
                <a:ea typeface="DejaVu Sans"/>
                <a:cs typeface="Arial" panose="020B0604020202020204" pitchFamily="34" charset="0"/>
              </a:rPr>
              <a:t>and </a:t>
            </a:r>
            <a:r>
              <a:rPr lang="en-IN" sz="2000" b="0" strike="noStrike" spc="-7" dirty="0">
                <a:solidFill>
                  <a:srgbClr val="774B27"/>
                </a:solidFill>
                <a:latin typeface="Arial" panose="020B0604020202020204" pitchFamily="34" charset="0"/>
                <a:ea typeface="DejaVu Sans"/>
                <a:cs typeface="Arial" panose="020B0604020202020204" pitchFamily="34" charset="0"/>
              </a:rPr>
              <a:t>now click on ‘Random </a:t>
            </a:r>
            <a:r>
              <a:rPr lang="en-IN" sz="2000" b="0" strike="noStrike" spc="-1" dirty="0">
                <a:solidFill>
                  <a:srgbClr val="774B27"/>
                </a:solidFill>
                <a:latin typeface="Arial" panose="020B0604020202020204" pitchFamily="34" charset="0"/>
                <a:ea typeface="DejaVu Sans"/>
                <a:cs typeface="Arial" panose="020B0604020202020204" pitchFamily="34" charset="0"/>
              </a:rPr>
              <a:t>Forest Performance </a:t>
            </a:r>
            <a:r>
              <a:rPr lang="en-IN" sz="2000" b="0" strike="noStrike" spc="-7" dirty="0">
                <a:solidFill>
                  <a:srgbClr val="774B27"/>
                </a:solidFill>
                <a:latin typeface="Arial" panose="020B0604020202020204" pitchFamily="34" charset="0"/>
                <a:ea typeface="DejaVu Sans"/>
                <a:cs typeface="Arial" panose="020B0604020202020204" pitchFamily="34" charset="0"/>
              </a:rPr>
              <a:t>Graph’ button </a:t>
            </a:r>
            <a:r>
              <a:rPr lang="en-IN" sz="2000" b="0" strike="noStrike" spc="-1" dirty="0">
                <a:solidFill>
                  <a:srgbClr val="774B27"/>
                </a:solidFill>
                <a:latin typeface="Arial" panose="020B0604020202020204" pitchFamily="34" charset="0"/>
                <a:ea typeface="DejaVu Sans"/>
                <a:cs typeface="Arial" panose="020B0604020202020204" pitchFamily="34" charset="0"/>
              </a:rPr>
              <a:t>to get below  graph</a:t>
            </a:r>
            <a:endParaRPr lang="en-IN" sz="2000" b="0" strike="noStrike" spc="-1" dirty="0">
              <a:solidFill>
                <a:srgbClr val="774B2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1811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3"/>
          <p:cNvGrpSpPr/>
          <p:nvPr/>
        </p:nvGrpSpPr>
        <p:grpSpPr>
          <a:xfrm>
            <a:off x="15112735" y="8140435"/>
            <a:ext cx="4293129" cy="429312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5" name="TextBox 25"/>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26" name="Group 26"/>
          <p:cNvGrpSpPr/>
          <p:nvPr/>
        </p:nvGrpSpPr>
        <p:grpSpPr>
          <a:xfrm>
            <a:off x="-1751643" y="-2968946"/>
            <a:ext cx="4293129" cy="4293129"/>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8" name="TextBox 28"/>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29" name="Freeform 29"/>
          <p:cNvSpPr/>
          <p:nvPr/>
        </p:nvSpPr>
        <p:spPr>
          <a:xfrm>
            <a:off x="15389711" y="-1175164"/>
            <a:ext cx="4016153" cy="2203864"/>
          </a:xfrm>
          <a:custGeom>
            <a:avLst/>
            <a:gdLst/>
            <a:ahLst/>
            <a:cxnLst/>
            <a:rect l="l" t="t" r="r" b="b"/>
            <a:pathLst>
              <a:path w="4016153" h="2203864">
                <a:moveTo>
                  <a:pt x="0" y="0"/>
                </a:moveTo>
                <a:lnTo>
                  <a:pt x="4016154" y="0"/>
                </a:lnTo>
                <a:lnTo>
                  <a:pt x="4016154"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a:off x="-1474667" y="9379003"/>
            <a:ext cx="4016153" cy="2203864"/>
          </a:xfrm>
          <a:custGeom>
            <a:avLst/>
            <a:gdLst/>
            <a:ahLst/>
            <a:cxnLst/>
            <a:rect l="l" t="t" r="r" b="b"/>
            <a:pathLst>
              <a:path w="4016153" h="2203864">
                <a:moveTo>
                  <a:pt x="0" y="0"/>
                </a:moveTo>
                <a:lnTo>
                  <a:pt x="4016153" y="0"/>
                </a:lnTo>
                <a:lnTo>
                  <a:pt x="4016153"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object 15">
            <a:extLst>
              <a:ext uri="{FF2B5EF4-FFF2-40B4-BE49-F238E27FC236}">
                <a16:creationId xmlns:a16="http://schemas.microsoft.com/office/drawing/2014/main" id="{31FC96D3-D506-41FD-12D4-4269D4F8A693}"/>
              </a:ext>
            </a:extLst>
          </p:cNvPr>
          <p:cNvSpPr/>
          <p:nvPr/>
        </p:nvSpPr>
        <p:spPr>
          <a:xfrm>
            <a:off x="1066800" y="1018478"/>
            <a:ext cx="16916400" cy="1084580"/>
          </a:xfrm>
          <a:prstGeom prst="rect">
            <a:avLst/>
          </a:prstGeom>
          <a:noFill/>
          <a:ln w="0">
            <a:noFill/>
          </a:ln>
        </p:spPr>
        <p:style>
          <a:lnRef idx="0">
            <a:srgbClr val="FFFFFF"/>
          </a:lnRef>
          <a:fillRef idx="0">
            <a:srgbClr val="FFFFFF"/>
          </a:fillRef>
          <a:effectRef idx="0">
            <a:srgbClr val="FFFFFF"/>
          </a:effectRef>
          <a:fontRef idx="minor"/>
        </p:style>
        <p:txBody>
          <a:bodyPr lIns="0" tIns="5040" rIns="0" bIns="0" anchor="t">
            <a:noAutofit/>
          </a:bodyPr>
          <a:lstStyle/>
          <a:p>
            <a:pPr marL="12700" algn="just">
              <a:lnSpc>
                <a:spcPct val="103000"/>
              </a:lnSpc>
              <a:spcBef>
                <a:spcPts val="40"/>
              </a:spcBef>
            </a:pPr>
            <a:endParaRPr lang="en-IN" sz="3200" b="0" strike="noStrike" spc="-1" dirty="0">
              <a:solidFill>
                <a:srgbClr val="000000"/>
              </a:solidFill>
              <a:latin typeface="Arial" panose="020B0604020202020204"/>
            </a:endParaRPr>
          </a:p>
        </p:txBody>
      </p:sp>
      <p:pic>
        <p:nvPicPr>
          <p:cNvPr id="2" name="Picture 1">
            <a:extLst>
              <a:ext uri="{FF2B5EF4-FFF2-40B4-BE49-F238E27FC236}">
                <a16:creationId xmlns:a16="http://schemas.microsoft.com/office/drawing/2014/main" id="{2EE78AD0-78C8-751A-EA45-A087A65A1F10}"/>
              </a:ext>
            </a:extLst>
          </p:cNvPr>
          <p:cNvPicPr>
            <a:picLocks noChangeAspect="1"/>
          </p:cNvPicPr>
          <p:nvPr/>
        </p:nvPicPr>
        <p:blipFill>
          <a:blip r:embed="rId4"/>
          <a:stretch>
            <a:fillRect/>
          </a:stretch>
        </p:blipFill>
        <p:spPr>
          <a:xfrm>
            <a:off x="2636684" y="394370"/>
            <a:ext cx="12476051" cy="6553200"/>
          </a:xfrm>
          <a:prstGeom prst="rect">
            <a:avLst/>
          </a:prstGeom>
        </p:spPr>
      </p:pic>
      <p:sp>
        <p:nvSpPr>
          <p:cNvPr id="6" name="TextBox 5">
            <a:extLst>
              <a:ext uri="{FF2B5EF4-FFF2-40B4-BE49-F238E27FC236}">
                <a16:creationId xmlns:a16="http://schemas.microsoft.com/office/drawing/2014/main" id="{83411AE1-F9D1-34C2-6382-D84C9F559863}"/>
              </a:ext>
            </a:extLst>
          </p:cNvPr>
          <p:cNvSpPr txBox="1"/>
          <p:nvPr/>
        </p:nvSpPr>
        <p:spPr>
          <a:xfrm>
            <a:off x="2895600" y="5609223"/>
            <a:ext cx="11221720" cy="2676695"/>
          </a:xfrm>
          <a:prstGeom prst="rect">
            <a:avLst/>
          </a:prstGeom>
          <a:noFill/>
        </p:spPr>
        <p:txBody>
          <a:bodyPr wrap="square">
            <a:spAutoFit/>
          </a:bodyPr>
          <a:lstStyle/>
          <a:p>
            <a:pPr marL="12600">
              <a:lnSpc>
                <a:spcPct val="110000"/>
              </a:lnSpc>
              <a:spcBef>
                <a:spcPts val="74"/>
              </a:spcBef>
            </a:pPr>
            <a:endParaRPr lang="en-IN" sz="1800" b="0" strike="noStrike" spc="-1" dirty="0">
              <a:solidFill>
                <a:srgbClr val="000000"/>
              </a:solidFill>
              <a:latin typeface="Calibri"/>
              <a:ea typeface="DejaVu Sans"/>
            </a:endParaRPr>
          </a:p>
          <a:p>
            <a:pPr marL="12600">
              <a:lnSpc>
                <a:spcPct val="110000"/>
              </a:lnSpc>
              <a:spcBef>
                <a:spcPts val="74"/>
              </a:spcBef>
            </a:pPr>
            <a:endParaRPr lang="en-IN" spc="-1" dirty="0">
              <a:solidFill>
                <a:srgbClr val="000000"/>
              </a:solidFill>
              <a:latin typeface="Calibri"/>
              <a:ea typeface="DejaVu Sans"/>
            </a:endParaRPr>
          </a:p>
          <a:p>
            <a:pPr marL="12600">
              <a:lnSpc>
                <a:spcPct val="110000"/>
              </a:lnSpc>
              <a:spcBef>
                <a:spcPts val="74"/>
              </a:spcBef>
            </a:pPr>
            <a:endParaRPr lang="en-IN" sz="1800" b="0" strike="noStrike" spc="-1" dirty="0">
              <a:solidFill>
                <a:srgbClr val="000000"/>
              </a:solidFill>
              <a:latin typeface="Calibri"/>
              <a:ea typeface="DejaVu Sans"/>
            </a:endParaRPr>
          </a:p>
          <a:p>
            <a:pPr marL="12600">
              <a:lnSpc>
                <a:spcPct val="110000"/>
              </a:lnSpc>
              <a:spcBef>
                <a:spcPts val="74"/>
              </a:spcBef>
            </a:pPr>
            <a:endParaRPr lang="en-IN" spc="-1" dirty="0">
              <a:solidFill>
                <a:srgbClr val="000000"/>
              </a:solidFill>
              <a:latin typeface="Calibri"/>
              <a:ea typeface="DejaVu Sans"/>
            </a:endParaRPr>
          </a:p>
          <a:p>
            <a:pPr marL="12600">
              <a:lnSpc>
                <a:spcPct val="110000"/>
              </a:lnSpc>
              <a:spcBef>
                <a:spcPts val="74"/>
              </a:spcBef>
            </a:pPr>
            <a:endParaRPr lang="en-IN" sz="1800" b="0" strike="noStrike" spc="-1" dirty="0">
              <a:solidFill>
                <a:srgbClr val="000000"/>
              </a:solidFill>
              <a:latin typeface="Calibri"/>
              <a:ea typeface="DejaVu Sans"/>
            </a:endParaRPr>
          </a:p>
          <a:p>
            <a:pPr marL="12600">
              <a:lnSpc>
                <a:spcPct val="110000"/>
              </a:lnSpc>
              <a:spcBef>
                <a:spcPts val="74"/>
              </a:spcBef>
            </a:pPr>
            <a:r>
              <a:rPr lang="en-IN" sz="2000" b="0" strike="noStrike" spc="-1" dirty="0">
                <a:solidFill>
                  <a:srgbClr val="774B27"/>
                </a:solidFill>
                <a:latin typeface="Arial" panose="020B0604020202020204" pitchFamily="34" charset="0"/>
                <a:ea typeface="DejaVu Sans"/>
                <a:cs typeface="Arial" panose="020B0604020202020204" pitchFamily="34" charset="0"/>
              </a:rPr>
              <a:t>In</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above </a:t>
            </a:r>
            <a:r>
              <a:rPr lang="en-IN" sz="2000" b="0" strike="noStrike" spc="-1" dirty="0">
                <a:solidFill>
                  <a:srgbClr val="774B27"/>
                </a:solidFill>
                <a:latin typeface="Arial" panose="020B0604020202020204" pitchFamily="34" charset="0"/>
                <a:ea typeface="DejaVu Sans"/>
                <a:cs typeface="Arial" panose="020B0604020202020204" pitchFamily="34" charset="0"/>
              </a:rPr>
              <a:t>graph</a:t>
            </a:r>
            <a:r>
              <a:rPr lang="en-IN" sz="2000" b="0" strike="noStrike" spc="-7"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we</a:t>
            </a:r>
            <a:r>
              <a:rPr lang="en-IN" sz="2000" b="0" strike="noStrike" spc="-7" dirty="0">
                <a:solidFill>
                  <a:srgbClr val="774B27"/>
                </a:solidFill>
                <a:latin typeface="Arial" panose="020B0604020202020204" pitchFamily="34" charset="0"/>
                <a:ea typeface="DejaVu Sans"/>
                <a:cs typeface="Arial" panose="020B0604020202020204" pitchFamily="34" charset="0"/>
              </a:rPr>
              <a:t> can see accuracy,</a:t>
            </a:r>
            <a:r>
              <a:rPr lang="en-IN" sz="2000" b="0" strike="noStrike" spc="-15"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precision,</a:t>
            </a:r>
            <a:r>
              <a:rPr lang="en-IN" sz="2000" b="0" strike="noStrike" spc="-21"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recall</a:t>
            </a:r>
            <a:r>
              <a:rPr lang="en-IN" sz="2000" b="0" strike="noStrike" spc="4"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and</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FSCORE</a:t>
            </a:r>
            <a:r>
              <a:rPr lang="en-IN" sz="2000" b="0" strike="noStrike" spc="-15"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values</a:t>
            </a:r>
            <a:r>
              <a:rPr lang="en-IN" sz="2000" b="0" strike="noStrike" spc="26"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of</a:t>
            </a:r>
            <a:r>
              <a:rPr lang="en-IN" sz="2000" b="0" strike="noStrike" spc="-1"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random</a:t>
            </a:r>
            <a:r>
              <a:rPr lang="en-IN" sz="2000" b="0" strike="noStrike" spc="-1"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forest</a:t>
            </a:r>
            <a:r>
              <a:rPr lang="en-IN" sz="2000" b="0" strike="noStrike" spc="7"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and</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graph </a:t>
            </a:r>
            <a:r>
              <a:rPr lang="en-IN" sz="2000" b="0" strike="noStrike" spc="-236"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y-axis </a:t>
            </a:r>
            <a:r>
              <a:rPr lang="en-IN" sz="2000" b="0" strike="noStrike" spc="-7" dirty="0">
                <a:solidFill>
                  <a:srgbClr val="774B27"/>
                </a:solidFill>
                <a:latin typeface="Arial" panose="020B0604020202020204" pitchFamily="34" charset="0"/>
                <a:ea typeface="DejaVu Sans"/>
                <a:cs typeface="Arial" panose="020B0604020202020204" pitchFamily="34" charset="0"/>
              </a:rPr>
              <a:t>represents %value </a:t>
            </a:r>
            <a:r>
              <a:rPr lang="en-IN" sz="2000" b="0" strike="noStrike" spc="-1" dirty="0">
                <a:solidFill>
                  <a:srgbClr val="774B27"/>
                </a:solidFill>
                <a:latin typeface="Arial" panose="020B0604020202020204" pitchFamily="34" charset="0"/>
                <a:ea typeface="DejaVu Sans"/>
                <a:cs typeface="Arial" panose="020B0604020202020204" pitchFamily="34" charset="0"/>
              </a:rPr>
              <a:t>where </a:t>
            </a:r>
            <a:r>
              <a:rPr lang="en-IN" sz="2000" b="0" strike="noStrike" spc="-7" dirty="0">
                <a:solidFill>
                  <a:srgbClr val="774B27"/>
                </a:solidFill>
                <a:latin typeface="Arial" panose="020B0604020202020204" pitchFamily="34" charset="0"/>
                <a:ea typeface="DejaVu Sans"/>
                <a:cs typeface="Arial" panose="020B0604020202020204" pitchFamily="34" charset="0"/>
              </a:rPr>
              <a:t>accuracy </a:t>
            </a:r>
            <a:r>
              <a:rPr lang="en-IN" sz="2000" b="0" strike="noStrike" spc="-1" dirty="0">
                <a:solidFill>
                  <a:srgbClr val="774B27"/>
                </a:solidFill>
                <a:latin typeface="Arial" panose="020B0604020202020204" pitchFamily="34" charset="0"/>
                <a:ea typeface="DejaVu Sans"/>
                <a:cs typeface="Arial" panose="020B0604020202020204" pitchFamily="34" charset="0"/>
              </a:rPr>
              <a:t>got </a:t>
            </a:r>
            <a:r>
              <a:rPr lang="en-IN" sz="2000" b="0" strike="noStrike" spc="-7" dirty="0">
                <a:solidFill>
                  <a:srgbClr val="774B27"/>
                </a:solidFill>
                <a:latin typeface="Arial" panose="020B0604020202020204" pitchFamily="34" charset="0"/>
                <a:ea typeface="DejaVu Sans"/>
                <a:cs typeface="Arial" panose="020B0604020202020204" pitchFamily="34" charset="0"/>
              </a:rPr>
              <a:t>80% </a:t>
            </a:r>
            <a:r>
              <a:rPr lang="en-IN" sz="2000" b="0" strike="noStrike" spc="-1" dirty="0">
                <a:solidFill>
                  <a:srgbClr val="774B27"/>
                </a:solidFill>
                <a:latin typeface="Arial" panose="020B0604020202020204" pitchFamily="34" charset="0"/>
                <a:ea typeface="DejaVu Sans"/>
                <a:cs typeface="Arial" panose="020B0604020202020204" pitchFamily="34" charset="0"/>
              </a:rPr>
              <a:t>and Precision got </a:t>
            </a:r>
            <a:r>
              <a:rPr lang="en-IN" sz="2000" b="0" strike="noStrike" spc="-7" dirty="0">
                <a:solidFill>
                  <a:srgbClr val="774B27"/>
                </a:solidFill>
                <a:latin typeface="Arial" panose="020B0604020202020204" pitchFamily="34" charset="0"/>
                <a:ea typeface="DejaVu Sans"/>
                <a:cs typeface="Arial" panose="020B0604020202020204" pitchFamily="34" charset="0"/>
              </a:rPr>
              <a:t>65%. </a:t>
            </a:r>
            <a:r>
              <a:rPr lang="en-IN" sz="2000" b="0" strike="noStrike" spc="-12" dirty="0">
                <a:solidFill>
                  <a:srgbClr val="774B27"/>
                </a:solidFill>
                <a:latin typeface="Arial" panose="020B0604020202020204" pitchFamily="34" charset="0"/>
                <a:ea typeface="DejaVu Sans"/>
                <a:cs typeface="Arial" panose="020B0604020202020204" pitchFamily="34" charset="0"/>
              </a:rPr>
              <a:t>Each </a:t>
            </a:r>
            <a:r>
              <a:rPr lang="en-IN" sz="2000" b="0" strike="noStrike" spc="-1" dirty="0">
                <a:solidFill>
                  <a:srgbClr val="774B27"/>
                </a:solidFill>
                <a:latin typeface="Arial" panose="020B0604020202020204" pitchFamily="34" charset="0"/>
                <a:ea typeface="DejaVu Sans"/>
                <a:cs typeface="Arial" panose="020B0604020202020204" pitchFamily="34" charset="0"/>
              </a:rPr>
              <a:t>metric bar </a:t>
            </a:r>
            <a:r>
              <a:rPr lang="en-IN" sz="2000" b="0" strike="noStrike" spc="-7" dirty="0">
                <a:solidFill>
                  <a:srgbClr val="774B27"/>
                </a:solidFill>
                <a:latin typeface="Arial" panose="020B0604020202020204" pitchFamily="34" charset="0"/>
                <a:ea typeface="DejaVu Sans"/>
                <a:cs typeface="Arial" panose="020B0604020202020204" pitchFamily="34" charset="0"/>
              </a:rPr>
              <a:t>colour </a:t>
            </a:r>
            <a:r>
              <a:rPr lang="en-IN" sz="2000" b="0" strike="noStrike" spc="-1" dirty="0">
                <a:solidFill>
                  <a:srgbClr val="774B27"/>
                </a:solidFill>
                <a:latin typeface="Arial" panose="020B0604020202020204" pitchFamily="34" charset="0"/>
                <a:ea typeface="DejaVu Sans"/>
                <a:cs typeface="Arial" panose="020B0604020202020204" pitchFamily="34" charset="0"/>
              </a:rPr>
              <a:t> name</a:t>
            </a:r>
            <a:r>
              <a:rPr lang="en-IN" sz="2000" b="0" strike="noStrike" spc="-15"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you</a:t>
            </a:r>
            <a:r>
              <a:rPr lang="en-IN" sz="2000" b="0" strike="noStrike" spc="-15"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can</a:t>
            </a:r>
            <a:r>
              <a:rPr lang="en-IN" sz="2000" b="0" strike="noStrike" spc="-15"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see</a:t>
            </a:r>
            <a:r>
              <a:rPr lang="en-IN" sz="2000" b="0" strike="noStrike" spc="-12" dirty="0">
                <a:solidFill>
                  <a:srgbClr val="774B27"/>
                </a:solidFill>
                <a:latin typeface="Arial" panose="020B0604020202020204" pitchFamily="34" charset="0"/>
                <a:ea typeface="DejaVu Sans"/>
                <a:cs typeface="Arial" panose="020B0604020202020204" pitchFamily="34" charset="0"/>
              </a:rPr>
              <a:t> </a:t>
            </a:r>
            <a:r>
              <a:rPr lang="en-IN" sz="2000" b="0" strike="noStrike" spc="-7" dirty="0">
                <a:solidFill>
                  <a:srgbClr val="774B27"/>
                </a:solidFill>
                <a:latin typeface="Arial" panose="020B0604020202020204" pitchFamily="34" charset="0"/>
                <a:ea typeface="DejaVu Sans"/>
                <a:cs typeface="Arial" panose="020B0604020202020204" pitchFamily="34" charset="0"/>
              </a:rPr>
              <a:t>from top</a:t>
            </a:r>
            <a:r>
              <a:rPr lang="en-IN" sz="2000" b="0" strike="noStrike" spc="-1" dirty="0">
                <a:solidFill>
                  <a:srgbClr val="774B27"/>
                </a:solidFill>
                <a:latin typeface="Arial" panose="020B0604020202020204" pitchFamily="34" charset="0"/>
                <a:ea typeface="DejaVu Sans"/>
                <a:cs typeface="Arial" panose="020B0604020202020204" pitchFamily="34" charset="0"/>
              </a:rPr>
              <a:t> right</a:t>
            </a:r>
            <a:r>
              <a:rPr lang="en-IN" sz="2000" b="0" strike="noStrike" spc="-21" dirty="0">
                <a:solidFill>
                  <a:srgbClr val="774B27"/>
                </a:solidFill>
                <a:latin typeface="Arial" panose="020B0604020202020204" pitchFamily="34" charset="0"/>
                <a:ea typeface="DejaVu Sans"/>
                <a:cs typeface="Arial" panose="020B0604020202020204" pitchFamily="34" charset="0"/>
              </a:rPr>
              <a:t> </a:t>
            </a:r>
            <a:r>
              <a:rPr lang="en-IN" sz="2000" b="0" strike="noStrike" spc="-1" dirty="0">
                <a:solidFill>
                  <a:srgbClr val="774B27"/>
                </a:solidFill>
                <a:latin typeface="Arial" panose="020B0604020202020204" pitchFamily="34" charset="0"/>
                <a:ea typeface="DejaVu Sans"/>
                <a:cs typeface="Arial" panose="020B0604020202020204" pitchFamily="34" charset="0"/>
              </a:rPr>
              <a:t>side</a:t>
            </a:r>
            <a:endParaRPr lang="en-IN" sz="2000" b="0" strike="noStrike" spc="-1" dirty="0">
              <a:solidFill>
                <a:srgbClr val="774B2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1962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3"/>
          <p:cNvGrpSpPr/>
          <p:nvPr/>
        </p:nvGrpSpPr>
        <p:grpSpPr>
          <a:xfrm>
            <a:off x="15112735" y="8140435"/>
            <a:ext cx="4293129" cy="429312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5" name="TextBox 25"/>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26" name="Group 26"/>
          <p:cNvGrpSpPr/>
          <p:nvPr/>
        </p:nvGrpSpPr>
        <p:grpSpPr>
          <a:xfrm>
            <a:off x="-1751643" y="-2968946"/>
            <a:ext cx="4293129" cy="4293129"/>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8" name="TextBox 28"/>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sp>
        <p:nvSpPr>
          <p:cNvPr id="29" name="Freeform 29"/>
          <p:cNvSpPr/>
          <p:nvPr/>
        </p:nvSpPr>
        <p:spPr>
          <a:xfrm>
            <a:off x="15389711" y="-1175164"/>
            <a:ext cx="4016153" cy="2203864"/>
          </a:xfrm>
          <a:custGeom>
            <a:avLst/>
            <a:gdLst/>
            <a:ahLst/>
            <a:cxnLst/>
            <a:rect l="l" t="t" r="r" b="b"/>
            <a:pathLst>
              <a:path w="4016153" h="2203864">
                <a:moveTo>
                  <a:pt x="0" y="0"/>
                </a:moveTo>
                <a:lnTo>
                  <a:pt x="4016154" y="0"/>
                </a:lnTo>
                <a:lnTo>
                  <a:pt x="4016154"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a:off x="-1474667" y="9379003"/>
            <a:ext cx="4016153" cy="2203864"/>
          </a:xfrm>
          <a:custGeom>
            <a:avLst/>
            <a:gdLst/>
            <a:ahLst/>
            <a:cxnLst/>
            <a:rect l="l" t="t" r="r" b="b"/>
            <a:pathLst>
              <a:path w="4016153" h="2203864">
                <a:moveTo>
                  <a:pt x="0" y="0"/>
                </a:moveTo>
                <a:lnTo>
                  <a:pt x="4016153" y="0"/>
                </a:lnTo>
                <a:lnTo>
                  <a:pt x="4016153"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4">
            <a:extLst>
              <a:ext uri="{FF2B5EF4-FFF2-40B4-BE49-F238E27FC236}">
                <a16:creationId xmlns:a16="http://schemas.microsoft.com/office/drawing/2014/main" id="{DE4C5E56-B6F0-48F1-8D11-07C663B9CF98}"/>
              </a:ext>
            </a:extLst>
          </p:cNvPr>
          <p:cNvSpPr txBox="1"/>
          <p:nvPr/>
        </p:nvSpPr>
        <p:spPr>
          <a:xfrm>
            <a:off x="1828800" y="3851999"/>
            <a:ext cx="14173200" cy="4031873"/>
          </a:xfrm>
          <a:prstGeom prst="rect">
            <a:avLst/>
          </a:prstGeom>
          <a:noFill/>
        </p:spPr>
        <p:txBody>
          <a:bodyPr wrap="square">
            <a:spAutoFit/>
          </a:bodyPr>
          <a:lstStyle/>
          <a:p>
            <a:pPr algn="just">
              <a:lnSpc>
                <a:spcPct val="100000"/>
              </a:lnSpc>
            </a:pPr>
            <a:r>
              <a:rPr lang="en-IN" sz="3200" b="0" strike="noStrike" spc="-1" dirty="0">
                <a:solidFill>
                  <a:srgbClr val="774B27"/>
                </a:solidFill>
                <a:latin typeface="Montserrat Classic Bold" panose="020B0604020202020204" charset="0"/>
                <a:ea typeface="DejaVu Sans"/>
                <a:cs typeface="Montserrat Classic Bold" panose="020B0604020202020204" charset="0"/>
              </a:rPr>
              <a:t>Therefore, the developed model automates the method of determining the applicant’s creditworthiness. It focuses on an information containing the main points of the loan applicants. In this system random forest model is used. In Machine Learning, random forest analysis is one of the supervised learning algorithm, Hence, it is good for predicting the right result in the current world scenario and also help the bank to give the money in the right hands and also help the people in getting loan in a much faster way. The main advantage of this system is, it gives more accuracy.</a:t>
            </a:r>
            <a:endParaRPr lang="en-IN" sz="3200" b="0" strike="noStrike" spc="-1" dirty="0">
              <a:solidFill>
                <a:srgbClr val="774B27"/>
              </a:solidFill>
              <a:latin typeface="Montserrat Classic Bold" panose="020B0604020202020204" charset="0"/>
              <a:cs typeface="Montserrat Classic Bold" panose="020B0604020202020204" charset="0"/>
            </a:endParaRPr>
          </a:p>
        </p:txBody>
      </p:sp>
      <p:sp>
        <p:nvSpPr>
          <p:cNvPr id="7" name="TextBox 6">
            <a:extLst>
              <a:ext uri="{FF2B5EF4-FFF2-40B4-BE49-F238E27FC236}">
                <a16:creationId xmlns:a16="http://schemas.microsoft.com/office/drawing/2014/main" id="{826F9C0A-6113-211B-C272-6F8CB8915A2E}"/>
              </a:ext>
            </a:extLst>
          </p:cNvPr>
          <p:cNvSpPr txBox="1"/>
          <p:nvPr/>
        </p:nvSpPr>
        <p:spPr>
          <a:xfrm>
            <a:off x="2725341" y="1714500"/>
            <a:ext cx="10988278" cy="1089529"/>
          </a:xfrm>
          <a:prstGeom prst="rect">
            <a:avLst/>
          </a:prstGeom>
          <a:noFill/>
        </p:spPr>
        <p:txBody>
          <a:bodyPr wrap="square">
            <a:spAutoFit/>
          </a:bodyPr>
          <a:lstStyle/>
          <a:p>
            <a:pPr algn="ctr">
              <a:lnSpc>
                <a:spcPct val="90000"/>
              </a:lnSpc>
            </a:pPr>
            <a:r>
              <a:rPr lang="en-IN" sz="7200" b="1" u="sng" strike="noStrike" spc="-1" dirty="0">
                <a:solidFill>
                  <a:srgbClr val="E0B15E"/>
                </a:solidFill>
                <a:latin typeface="Times New Roman"/>
                <a:ea typeface="DejaVu Sans"/>
              </a:rPr>
              <a:t>conclusion</a:t>
            </a:r>
            <a:endParaRPr lang="en-IN" sz="7200" b="0" u="sng" strike="noStrike" spc="-1" dirty="0">
              <a:solidFill>
                <a:srgbClr val="E0B15E"/>
              </a:solidFill>
              <a:latin typeface="Arial"/>
            </a:endParaRPr>
          </a:p>
        </p:txBody>
      </p:sp>
    </p:spTree>
    <p:extLst>
      <p:ext uri="{BB962C8B-B14F-4D97-AF65-F5344CB8AC3E}">
        <p14:creationId xmlns:p14="http://schemas.microsoft.com/office/powerpoint/2010/main" val="2594009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sp>
        <p:nvSpPr>
          <p:cNvPr id="2" name="TextBox 2"/>
          <p:cNvSpPr txBox="1"/>
          <p:nvPr/>
        </p:nvSpPr>
        <p:spPr>
          <a:xfrm>
            <a:off x="1746642" y="2933700"/>
            <a:ext cx="6885085" cy="3857723"/>
          </a:xfrm>
          <a:prstGeom prst="rect">
            <a:avLst/>
          </a:prstGeom>
        </p:spPr>
        <p:txBody>
          <a:bodyPr lIns="0" tIns="0" rIns="0" bIns="0" rtlCol="0" anchor="t">
            <a:spAutoFit/>
          </a:bodyPr>
          <a:lstStyle/>
          <a:p>
            <a:pPr marL="0" lvl="0" indent="0" algn="ctr">
              <a:lnSpc>
                <a:spcPts val="5859"/>
              </a:lnSpc>
              <a:spcBef>
                <a:spcPct val="0"/>
              </a:spcBef>
            </a:pPr>
            <a:r>
              <a:rPr lang="en-US" sz="7200" dirty="0">
                <a:solidFill>
                  <a:srgbClr val="000000"/>
                </a:solidFill>
                <a:latin typeface="DM Sans" pitchFamily="2" charset="0"/>
              </a:rPr>
              <a:t>Thanks</a:t>
            </a:r>
          </a:p>
          <a:p>
            <a:pPr marL="0" lvl="0" indent="0" algn="ctr">
              <a:lnSpc>
                <a:spcPts val="5859"/>
              </a:lnSpc>
              <a:spcBef>
                <a:spcPct val="0"/>
              </a:spcBef>
            </a:pPr>
            <a:endParaRPr lang="en-US" sz="7200" dirty="0">
              <a:solidFill>
                <a:srgbClr val="000000"/>
              </a:solidFill>
              <a:latin typeface="DM Sans" pitchFamily="2" charset="0"/>
            </a:endParaRPr>
          </a:p>
          <a:p>
            <a:pPr marL="0" lvl="0" indent="0" algn="ctr">
              <a:lnSpc>
                <a:spcPts val="5859"/>
              </a:lnSpc>
              <a:spcBef>
                <a:spcPct val="0"/>
              </a:spcBef>
            </a:pPr>
            <a:r>
              <a:rPr lang="en-US" sz="7200" dirty="0">
                <a:solidFill>
                  <a:srgbClr val="000000"/>
                </a:solidFill>
                <a:latin typeface="DM Sans" pitchFamily="2" charset="0"/>
              </a:rPr>
              <a:t> For</a:t>
            </a:r>
          </a:p>
          <a:p>
            <a:pPr marL="0" lvl="0" indent="0" algn="ctr">
              <a:lnSpc>
                <a:spcPts val="5859"/>
              </a:lnSpc>
              <a:spcBef>
                <a:spcPct val="0"/>
              </a:spcBef>
            </a:pPr>
            <a:endParaRPr lang="en-US" sz="7200" dirty="0">
              <a:solidFill>
                <a:srgbClr val="000000"/>
              </a:solidFill>
              <a:latin typeface="DM Sans" pitchFamily="2" charset="0"/>
            </a:endParaRPr>
          </a:p>
          <a:p>
            <a:pPr marL="0" lvl="0" indent="0" algn="ctr">
              <a:lnSpc>
                <a:spcPts val="5859"/>
              </a:lnSpc>
              <a:spcBef>
                <a:spcPct val="0"/>
              </a:spcBef>
            </a:pPr>
            <a:r>
              <a:rPr lang="en-US" sz="7200" dirty="0">
                <a:solidFill>
                  <a:srgbClr val="000000"/>
                </a:solidFill>
                <a:latin typeface="DM Sans" pitchFamily="2" charset="0"/>
              </a:rPr>
              <a:t>LISTENING </a:t>
            </a:r>
          </a:p>
        </p:txBody>
      </p:sp>
      <p:grpSp>
        <p:nvGrpSpPr>
          <p:cNvPr id="3" name="Group 3"/>
          <p:cNvGrpSpPr/>
          <p:nvPr/>
        </p:nvGrpSpPr>
        <p:grpSpPr>
          <a:xfrm rot="-5400000">
            <a:off x="13608278" y="775173"/>
            <a:ext cx="7087456" cy="9767612"/>
            <a:chOff x="0" y="0"/>
            <a:chExt cx="660400" cy="910133"/>
          </a:xfrm>
        </p:grpSpPr>
        <p:sp>
          <p:nvSpPr>
            <p:cNvPr id="4" name="Freeform 4"/>
            <p:cNvSpPr/>
            <p:nvPr/>
          </p:nvSpPr>
          <p:spPr>
            <a:xfrm>
              <a:off x="0" y="0"/>
              <a:ext cx="660400" cy="910133"/>
            </a:xfrm>
            <a:custGeom>
              <a:avLst/>
              <a:gdLst/>
              <a:ahLst/>
              <a:cxnLst/>
              <a:rect l="l" t="t" r="r" b="b"/>
              <a:pathLst>
                <a:path w="660400" h="910133">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0664"/>
                  </a:cubicBezTo>
                  <a:lnTo>
                    <a:pt x="660400" y="910133"/>
                  </a:lnTo>
                  <a:lnTo>
                    <a:pt x="0" y="910133"/>
                  </a:lnTo>
                  <a:lnTo>
                    <a:pt x="0" y="331094"/>
                  </a:lnTo>
                  <a:cubicBezTo>
                    <a:pt x="1782" y="185660"/>
                    <a:pt x="93019" y="64045"/>
                    <a:pt x="220252" y="19070"/>
                  </a:cubicBezTo>
                  <a:close/>
                </a:path>
              </a:pathLst>
            </a:custGeom>
            <a:solidFill>
              <a:srgbClr val="E0B15E"/>
            </a:solidFill>
          </p:spPr>
        </p:sp>
        <p:sp>
          <p:nvSpPr>
            <p:cNvPr id="5" name="TextBox 5"/>
            <p:cNvSpPr txBox="1"/>
            <p:nvPr/>
          </p:nvSpPr>
          <p:spPr>
            <a:xfrm>
              <a:off x="0" y="98425"/>
              <a:ext cx="660400" cy="811708"/>
            </a:xfrm>
            <a:prstGeom prst="rect">
              <a:avLst/>
            </a:prstGeom>
          </p:spPr>
          <p:txBody>
            <a:bodyPr lIns="50800" tIns="50800" rIns="50800" bIns="50800" rtlCol="0" anchor="ctr"/>
            <a:lstStyle/>
            <a:p>
              <a:pPr algn="ctr">
                <a:lnSpc>
                  <a:spcPts val="2590"/>
                </a:lnSpc>
              </a:pPr>
              <a:endParaRPr/>
            </a:p>
          </p:txBody>
        </p:sp>
      </p:grpSp>
      <p:grpSp>
        <p:nvGrpSpPr>
          <p:cNvPr id="11" name="Group 11"/>
          <p:cNvGrpSpPr/>
          <p:nvPr/>
        </p:nvGrpSpPr>
        <p:grpSpPr>
          <a:xfrm>
            <a:off x="-1403338" y="8549080"/>
            <a:ext cx="3475840" cy="347584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13" name="TextBox 13"/>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14" name="Group 14"/>
          <p:cNvGrpSpPr/>
          <p:nvPr/>
        </p:nvGrpSpPr>
        <p:grpSpPr>
          <a:xfrm>
            <a:off x="3101714" y="9171406"/>
            <a:ext cx="534212" cy="534212"/>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16" name="TextBox 16"/>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17" name="Group 17"/>
          <p:cNvGrpSpPr/>
          <p:nvPr/>
        </p:nvGrpSpPr>
        <p:grpSpPr>
          <a:xfrm>
            <a:off x="1303886" y="-594687"/>
            <a:ext cx="1537234" cy="153723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19" name="TextBox 19"/>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grpSp>
        <p:nvGrpSpPr>
          <p:cNvPr id="20" name="Group 20"/>
          <p:cNvGrpSpPr/>
          <p:nvPr/>
        </p:nvGrpSpPr>
        <p:grpSpPr>
          <a:xfrm>
            <a:off x="10425671" y="458568"/>
            <a:ext cx="483979" cy="48397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2" name="TextBox 22"/>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rot="2380859">
            <a:off x="-1907719" y="8264224"/>
            <a:ext cx="2842082" cy="7461317"/>
            <a:chOff x="0" y="0"/>
            <a:chExt cx="660400" cy="1733748"/>
          </a:xfrm>
        </p:grpSpPr>
        <p:sp>
          <p:nvSpPr>
            <p:cNvPr id="3" name="Freeform 3"/>
            <p:cNvSpPr/>
            <p:nvPr/>
          </p:nvSpPr>
          <p:spPr>
            <a:xfrm>
              <a:off x="0" y="0"/>
              <a:ext cx="660400" cy="1733748"/>
            </a:xfrm>
            <a:custGeom>
              <a:avLst/>
              <a:gdLst/>
              <a:ahLst/>
              <a:cxnLst/>
              <a:rect l="l" t="t" r="r" b="b"/>
              <a:pathLst>
                <a:path w="660400" h="173374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8959"/>
                  </a:cubicBezTo>
                  <a:lnTo>
                    <a:pt x="660400" y="1733748"/>
                  </a:lnTo>
                  <a:lnTo>
                    <a:pt x="0" y="1733748"/>
                  </a:lnTo>
                  <a:lnTo>
                    <a:pt x="0" y="349987"/>
                  </a:lnTo>
                  <a:cubicBezTo>
                    <a:pt x="1782" y="185660"/>
                    <a:pt x="93019" y="64045"/>
                    <a:pt x="220252" y="19070"/>
                  </a:cubicBezTo>
                  <a:close/>
                </a:path>
              </a:pathLst>
            </a:custGeom>
            <a:solidFill>
              <a:srgbClr val="E0B15E">
                <a:alpha val="43922"/>
              </a:srgbClr>
            </a:solidFill>
          </p:spPr>
        </p:sp>
        <p:sp>
          <p:nvSpPr>
            <p:cNvPr id="4" name="TextBox 4"/>
            <p:cNvSpPr txBox="1"/>
            <p:nvPr/>
          </p:nvSpPr>
          <p:spPr>
            <a:xfrm>
              <a:off x="0" y="98425"/>
              <a:ext cx="660400" cy="1635323"/>
            </a:xfrm>
            <a:prstGeom prst="rect">
              <a:avLst/>
            </a:prstGeom>
          </p:spPr>
          <p:txBody>
            <a:bodyPr lIns="50800" tIns="50800" rIns="50800" bIns="50800" rtlCol="0" anchor="ctr"/>
            <a:lstStyle/>
            <a:p>
              <a:pPr algn="ctr">
                <a:lnSpc>
                  <a:spcPts val="2590"/>
                </a:lnSpc>
              </a:pPr>
              <a:endParaRPr dirty="0"/>
            </a:p>
          </p:txBody>
        </p:sp>
      </p:grpSp>
      <p:grpSp>
        <p:nvGrpSpPr>
          <p:cNvPr id="5" name="Group 5"/>
          <p:cNvGrpSpPr/>
          <p:nvPr/>
        </p:nvGrpSpPr>
        <p:grpSpPr>
          <a:xfrm rot="2377137">
            <a:off x="-2235428" y="5925636"/>
            <a:ext cx="1338510" cy="7384047"/>
            <a:chOff x="0" y="0"/>
            <a:chExt cx="660400" cy="3643174"/>
          </a:xfrm>
        </p:grpSpPr>
        <p:sp>
          <p:nvSpPr>
            <p:cNvPr id="6" name="Freeform 6"/>
            <p:cNvSpPr/>
            <p:nvPr/>
          </p:nvSpPr>
          <p:spPr>
            <a:xfrm>
              <a:off x="0" y="0"/>
              <a:ext cx="660400" cy="3643174"/>
            </a:xfrm>
            <a:custGeom>
              <a:avLst/>
              <a:gdLst/>
              <a:ahLst/>
              <a:cxnLst/>
              <a:rect l="l" t="t" r="r" b="b"/>
              <a:pathLst>
                <a:path w="660400" h="364317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91373"/>
                  </a:cubicBezTo>
                  <a:lnTo>
                    <a:pt x="660400" y="3643174"/>
                  </a:lnTo>
                  <a:lnTo>
                    <a:pt x="0" y="3643174"/>
                  </a:lnTo>
                  <a:lnTo>
                    <a:pt x="0" y="393786"/>
                  </a:lnTo>
                  <a:cubicBezTo>
                    <a:pt x="1782" y="185660"/>
                    <a:pt x="93019" y="64045"/>
                    <a:pt x="220252" y="19070"/>
                  </a:cubicBezTo>
                  <a:close/>
                </a:path>
              </a:pathLst>
            </a:custGeom>
            <a:solidFill>
              <a:srgbClr val="E0B15E"/>
            </a:solidFill>
          </p:spPr>
        </p:sp>
        <p:sp>
          <p:nvSpPr>
            <p:cNvPr id="7" name="TextBox 7"/>
            <p:cNvSpPr txBox="1"/>
            <p:nvPr/>
          </p:nvSpPr>
          <p:spPr>
            <a:xfrm>
              <a:off x="0" y="98425"/>
              <a:ext cx="660400" cy="3544749"/>
            </a:xfrm>
            <a:prstGeom prst="rect">
              <a:avLst/>
            </a:prstGeom>
          </p:spPr>
          <p:txBody>
            <a:bodyPr lIns="50800" tIns="50800" rIns="50800" bIns="50800" rtlCol="0" anchor="ctr"/>
            <a:lstStyle/>
            <a:p>
              <a:pPr algn="ctr">
                <a:lnSpc>
                  <a:spcPts val="2590"/>
                </a:lnSpc>
              </a:pPr>
              <a:endParaRPr dirty="0"/>
            </a:p>
          </p:txBody>
        </p:sp>
      </p:grpSp>
      <p:grpSp>
        <p:nvGrpSpPr>
          <p:cNvPr id="8" name="Group 8"/>
          <p:cNvGrpSpPr/>
          <p:nvPr/>
        </p:nvGrpSpPr>
        <p:grpSpPr>
          <a:xfrm rot="2377137">
            <a:off x="2397579" y="9573099"/>
            <a:ext cx="411277" cy="2198755"/>
            <a:chOff x="0" y="0"/>
            <a:chExt cx="660400" cy="3530606"/>
          </a:xfrm>
        </p:grpSpPr>
        <p:sp>
          <p:nvSpPr>
            <p:cNvPr id="9" name="Freeform 9"/>
            <p:cNvSpPr/>
            <p:nvPr/>
          </p:nvSpPr>
          <p:spPr>
            <a:xfrm>
              <a:off x="0" y="0"/>
              <a:ext cx="660400" cy="3530605"/>
            </a:xfrm>
            <a:custGeom>
              <a:avLst/>
              <a:gdLst/>
              <a:ahLst/>
              <a:cxnLst/>
              <a:rect l="l" t="t" r="r" b="b"/>
              <a:pathLst>
                <a:path w="660400" h="3530605">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88872"/>
                  </a:cubicBezTo>
                  <a:lnTo>
                    <a:pt x="660400" y="3530605"/>
                  </a:lnTo>
                  <a:lnTo>
                    <a:pt x="0" y="3530605"/>
                  </a:lnTo>
                  <a:lnTo>
                    <a:pt x="0" y="391204"/>
                  </a:lnTo>
                  <a:cubicBezTo>
                    <a:pt x="1782" y="185660"/>
                    <a:pt x="93019" y="64045"/>
                    <a:pt x="220252" y="19070"/>
                  </a:cubicBezTo>
                  <a:close/>
                </a:path>
              </a:pathLst>
            </a:custGeom>
            <a:solidFill>
              <a:srgbClr val="E0B15E"/>
            </a:solidFill>
          </p:spPr>
        </p:sp>
        <p:sp>
          <p:nvSpPr>
            <p:cNvPr id="10" name="TextBox 10"/>
            <p:cNvSpPr txBox="1"/>
            <p:nvPr/>
          </p:nvSpPr>
          <p:spPr>
            <a:xfrm>
              <a:off x="0" y="98425"/>
              <a:ext cx="660400" cy="3432181"/>
            </a:xfrm>
            <a:prstGeom prst="rect">
              <a:avLst/>
            </a:prstGeom>
          </p:spPr>
          <p:txBody>
            <a:bodyPr lIns="50800" tIns="50800" rIns="50800" bIns="50800" rtlCol="0" anchor="ctr"/>
            <a:lstStyle/>
            <a:p>
              <a:pPr algn="ctr">
                <a:lnSpc>
                  <a:spcPts val="2590"/>
                </a:lnSpc>
              </a:pPr>
              <a:endParaRPr dirty="0"/>
            </a:p>
          </p:txBody>
        </p:sp>
      </p:grpSp>
      <p:sp>
        <p:nvSpPr>
          <p:cNvPr id="19" name="AutoShape 19"/>
          <p:cNvSpPr/>
          <p:nvPr/>
        </p:nvSpPr>
        <p:spPr>
          <a:xfrm flipV="1">
            <a:off x="-2023730" y="7040723"/>
            <a:ext cx="3495899" cy="4260352"/>
          </a:xfrm>
          <a:prstGeom prst="line">
            <a:avLst/>
          </a:prstGeom>
          <a:ln w="85725" cap="rnd">
            <a:solidFill>
              <a:srgbClr val="E0B15E"/>
            </a:solidFill>
            <a:prstDash val="solid"/>
            <a:headEnd type="none" w="sm" len="sm"/>
            <a:tailEnd type="none" w="sm" len="sm"/>
          </a:ln>
        </p:spPr>
      </p:sp>
      <p:grpSp>
        <p:nvGrpSpPr>
          <p:cNvPr id="29" name="Group 29"/>
          <p:cNvGrpSpPr/>
          <p:nvPr/>
        </p:nvGrpSpPr>
        <p:grpSpPr>
          <a:xfrm rot="-8419140">
            <a:off x="17551832" y="-4892704"/>
            <a:ext cx="2842082" cy="7253346"/>
            <a:chOff x="0" y="0"/>
            <a:chExt cx="660400" cy="1685423"/>
          </a:xfrm>
        </p:grpSpPr>
        <p:sp>
          <p:nvSpPr>
            <p:cNvPr id="30" name="Freeform 30"/>
            <p:cNvSpPr/>
            <p:nvPr/>
          </p:nvSpPr>
          <p:spPr>
            <a:xfrm>
              <a:off x="0" y="0"/>
              <a:ext cx="660400" cy="1685423"/>
            </a:xfrm>
            <a:custGeom>
              <a:avLst/>
              <a:gdLst/>
              <a:ahLst/>
              <a:cxnLst/>
              <a:rect l="l" t="t" r="r" b="b"/>
              <a:pathLst>
                <a:path w="660400" h="1685423">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7885"/>
                  </a:cubicBezTo>
                  <a:lnTo>
                    <a:pt x="660400" y="1685423"/>
                  </a:lnTo>
                  <a:lnTo>
                    <a:pt x="0" y="1685423"/>
                  </a:lnTo>
                  <a:lnTo>
                    <a:pt x="0" y="348878"/>
                  </a:lnTo>
                  <a:cubicBezTo>
                    <a:pt x="1782" y="185660"/>
                    <a:pt x="93019" y="64045"/>
                    <a:pt x="220252" y="19070"/>
                  </a:cubicBezTo>
                  <a:close/>
                </a:path>
              </a:pathLst>
            </a:custGeom>
            <a:solidFill>
              <a:srgbClr val="E0B15E">
                <a:alpha val="43922"/>
              </a:srgbClr>
            </a:solidFill>
          </p:spPr>
        </p:sp>
        <p:sp>
          <p:nvSpPr>
            <p:cNvPr id="31" name="TextBox 31"/>
            <p:cNvSpPr txBox="1"/>
            <p:nvPr/>
          </p:nvSpPr>
          <p:spPr>
            <a:xfrm>
              <a:off x="0" y="98425"/>
              <a:ext cx="660400" cy="1586998"/>
            </a:xfrm>
            <a:prstGeom prst="rect">
              <a:avLst/>
            </a:prstGeom>
          </p:spPr>
          <p:txBody>
            <a:bodyPr lIns="50800" tIns="50800" rIns="50800" bIns="50800" rtlCol="0" anchor="ctr"/>
            <a:lstStyle/>
            <a:p>
              <a:pPr algn="ctr">
                <a:lnSpc>
                  <a:spcPts val="2590"/>
                </a:lnSpc>
              </a:pPr>
              <a:endParaRPr dirty="0"/>
            </a:p>
          </p:txBody>
        </p:sp>
      </p:grpSp>
      <p:grpSp>
        <p:nvGrpSpPr>
          <p:cNvPr id="32" name="Group 32"/>
          <p:cNvGrpSpPr/>
          <p:nvPr/>
        </p:nvGrpSpPr>
        <p:grpSpPr>
          <a:xfrm rot="-8422862">
            <a:off x="19093248" y="-1299242"/>
            <a:ext cx="1338510" cy="5875601"/>
            <a:chOff x="0" y="0"/>
            <a:chExt cx="660400" cy="2898930"/>
          </a:xfrm>
        </p:grpSpPr>
        <p:sp>
          <p:nvSpPr>
            <p:cNvPr id="33" name="Freeform 33"/>
            <p:cNvSpPr/>
            <p:nvPr/>
          </p:nvSpPr>
          <p:spPr>
            <a:xfrm>
              <a:off x="0" y="0"/>
              <a:ext cx="660400" cy="2898930"/>
            </a:xfrm>
            <a:custGeom>
              <a:avLst/>
              <a:gdLst/>
              <a:ahLst/>
              <a:cxnLst/>
              <a:rect l="l" t="t" r="r" b="b"/>
              <a:pathLst>
                <a:path w="660400" h="289893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74841"/>
                  </a:cubicBezTo>
                  <a:lnTo>
                    <a:pt x="660400" y="2898930"/>
                  </a:lnTo>
                  <a:lnTo>
                    <a:pt x="0" y="2898930"/>
                  </a:lnTo>
                  <a:lnTo>
                    <a:pt x="0" y="376714"/>
                  </a:lnTo>
                  <a:cubicBezTo>
                    <a:pt x="1782" y="185660"/>
                    <a:pt x="93019" y="64045"/>
                    <a:pt x="220252" y="19070"/>
                  </a:cubicBezTo>
                  <a:close/>
                </a:path>
              </a:pathLst>
            </a:custGeom>
            <a:solidFill>
              <a:srgbClr val="E0B15E"/>
            </a:solidFill>
          </p:spPr>
        </p:sp>
        <p:sp>
          <p:nvSpPr>
            <p:cNvPr id="34" name="TextBox 34"/>
            <p:cNvSpPr txBox="1"/>
            <p:nvPr/>
          </p:nvSpPr>
          <p:spPr>
            <a:xfrm>
              <a:off x="0" y="98425"/>
              <a:ext cx="660400" cy="2800505"/>
            </a:xfrm>
            <a:prstGeom prst="rect">
              <a:avLst/>
            </a:prstGeom>
          </p:spPr>
          <p:txBody>
            <a:bodyPr lIns="50800" tIns="50800" rIns="50800" bIns="50800" rtlCol="0" anchor="ctr"/>
            <a:lstStyle/>
            <a:p>
              <a:pPr algn="ctr">
                <a:lnSpc>
                  <a:spcPts val="2590"/>
                </a:lnSpc>
              </a:pPr>
              <a:endParaRPr dirty="0"/>
            </a:p>
          </p:txBody>
        </p:sp>
      </p:grpSp>
      <p:grpSp>
        <p:nvGrpSpPr>
          <p:cNvPr id="35" name="Group 35"/>
          <p:cNvGrpSpPr/>
          <p:nvPr/>
        </p:nvGrpSpPr>
        <p:grpSpPr>
          <a:xfrm rot="-8422862">
            <a:off x="15639578" y="-965272"/>
            <a:ext cx="411277" cy="1644511"/>
            <a:chOff x="0" y="0"/>
            <a:chExt cx="660400" cy="2640639"/>
          </a:xfrm>
        </p:grpSpPr>
        <p:sp>
          <p:nvSpPr>
            <p:cNvPr id="36" name="Freeform 36"/>
            <p:cNvSpPr/>
            <p:nvPr/>
          </p:nvSpPr>
          <p:spPr>
            <a:xfrm>
              <a:off x="0" y="0"/>
              <a:ext cx="660400" cy="2640639"/>
            </a:xfrm>
            <a:custGeom>
              <a:avLst/>
              <a:gdLst/>
              <a:ahLst/>
              <a:cxnLst/>
              <a:rect l="l" t="t" r="r" b="b"/>
              <a:pathLst>
                <a:path w="660400" h="2640639">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69104"/>
                  </a:cubicBezTo>
                  <a:lnTo>
                    <a:pt x="660400" y="2640639"/>
                  </a:lnTo>
                  <a:lnTo>
                    <a:pt x="0" y="2640639"/>
                  </a:lnTo>
                  <a:lnTo>
                    <a:pt x="0" y="370789"/>
                  </a:lnTo>
                  <a:cubicBezTo>
                    <a:pt x="1782" y="185660"/>
                    <a:pt x="93019" y="64045"/>
                    <a:pt x="220252" y="19070"/>
                  </a:cubicBezTo>
                  <a:close/>
                </a:path>
              </a:pathLst>
            </a:custGeom>
            <a:solidFill>
              <a:srgbClr val="E0B15E"/>
            </a:solidFill>
          </p:spPr>
        </p:sp>
        <p:sp>
          <p:nvSpPr>
            <p:cNvPr id="37" name="TextBox 37"/>
            <p:cNvSpPr txBox="1"/>
            <p:nvPr/>
          </p:nvSpPr>
          <p:spPr>
            <a:xfrm>
              <a:off x="0" y="98425"/>
              <a:ext cx="660400" cy="2542214"/>
            </a:xfrm>
            <a:prstGeom prst="rect">
              <a:avLst/>
            </a:prstGeom>
          </p:spPr>
          <p:txBody>
            <a:bodyPr lIns="50800" tIns="50800" rIns="50800" bIns="50800" rtlCol="0" anchor="ctr"/>
            <a:lstStyle/>
            <a:p>
              <a:pPr algn="ctr">
                <a:lnSpc>
                  <a:spcPts val="2590"/>
                </a:lnSpc>
              </a:pPr>
              <a:endParaRPr dirty="0"/>
            </a:p>
          </p:txBody>
        </p:sp>
      </p:grpSp>
      <p:sp>
        <p:nvSpPr>
          <p:cNvPr id="38" name="AutoShape 38"/>
          <p:cNvSpPr/>
          <p:nvPr/>
        </p:nvSpPr>
        <p:spPr>
          <a:xfrm flipH="1">
            <a:off x="17531819" y="-949914"/>
            <a:ext cx="3190486" cy="3827111"/>
          </a:xfrm>
          <a:prstGeom prst="line">
            <a:avLst/>
          </a:prstGeom>
          <a:ln w="85725" cap="rnd">
            <a:solidFill>
              <a:srgbClr val="E0B15E"/>
            </a:solidFill>
            <a:prstDash val="solid"/>
            <a:headEnd type="none" w="sm" len="sm"/>
            <a:tailEnd type="none" w="sm" len="sm"/>
          </a:ln>
        </p:spPr>
      </p:sp>
      <p:sp>
        <p:nvSpPr>
          <p:cNvPr id="39" name="TextBox 2">
            <a:extLst>
              <a:ext uri="{FF2B5EF4-FFF2-40B4-BE49-F238E27FC236}">
                <a16:creationId xmlns:a16="http://schemas.microsoft.com/office/drawing/2014/main" id="{990CFDA7-4EE4-6001-6E1D-81F390589502}"/>
              </a:ext>
            </a:extLst>
          </p:cNvPr>
          <p:cNvSpPr txBox="1"/>
          <p:nvPr/>
        </p:nvSpPr>
        <p:spPr>
          <a:xfrm>
            <a:off x="63164" y="793481"/>
            <a:ext cx="8001000" cy="1181606"/>
          </a:xfrm>
          <a:prstGeom prst="rect">
            <a:avLst/>
          </a:prstGeom>
        </p:spPr>
        <p:txBody>
          <a:bodyPr wrap="square" lIns="0" tIns="0" rIns="0" bIns="0" rtlCol="0" anchor="t">
            <a:spAutoFit/>
          </a:bodyPr>
          <a:lstStyle/>
          <a:p>
            <a:pPr marL="0" lvl="0" indent="0" algn="ctr">
              <a:lnSpc>
                <a:spcPts val="10080"/>
              </a:lnSpc>
              <a:spcBef>
                <a:spcPct val="0"/>
              </a:spcBef>
            </a:pPr>
            <a:r>
              <a:rPr lang="en-US" sz="7200" b="1" u="none" dirty="0">
                <a:solidFill>
                  <a:srgbClr val="D6A781"/>
                </a:solidFill>
                <a:latin typeface="HK Grotesk Bold"/>
              </a:rPr>
              <a:t>Existing System </a:t>
            </a:r>
          </a:p>
        </p:txBody>
      </p:sp>
      <p:sp>
        <p:nvSpPr>
          <p:cNvPr id="42" name="TextBox 3">
            <a:extLst>
              <a:ext uri="{FF2B5EF4-FFF2-40B4-BE49-F238E27FC236}">
                <a16:creationId xmlns:a16="http://schemas.microsoft.com/office/drawing/2014/main" id="{61A6755A-DA13-AABE-A473-AA18D7326631}"/>
              </a:ext>
            </a:extLst>
          </p:cNvPr>
          <p:cNvSpPr txBox="1"/>
          <p:nvPr/>
        </p:nvSpPr>
        <p:spPr>
          <a:xfrm>
            <a:off x="1334161" y="2380810"/>
            <a:ext cx="15011400" cy="468526"/>
          </a:xfrm>
          <a:prstGeom prst="rect">
            <a:avLst/>
          </a:prstGeom>
        </p:spPr>
        <p:txBody>
          <a:bodyPr wrap="square" lIns="0" tIns="0" rIns="0" bIns="0" rtlCol="0" anchor="t">
            <a:spAutoFit/>
          </a:bodyPr>
          <a:lstStyle/>
          <a:p>
            <a:pPr marL="0" lvl="0" indent="0" algn="just">
              <a:lnSpc>
                <a:spcPts val="3919"/>
              </a:lnSpc>
              <a:spcBef>
                <a:spcPct val="0"/>
              </a:spcBef>
            </a:pPr>
            <a:r>
              <a:rPr lang="en-US" sz="3200" u="none" dirty="0">
                <a:solidFill>
                  <a:schemeClr val="tx1">
                    <a:lumMod val="95000"/>
                    <a:lumOff val="5000"/>
                  </a:schemeClr>
                </a:solidFill>
                <a:latin typeface="Montserrat Classic Bold" panose="020B0604020202020204" charset="0"/>
                <a:cs typeface="Montserrat Classic Bold" panose="020B0604020202020204" charset="0"/>
              </a:rPr>
              <a:t>	</a:t>
            </a:r>
          </a:p>
        </p:txBody>
      </p:sp>
      <p:sp>
        <p:nvSpPr>
          <p:cNvPr id="12" name="TextBox 11">
            <a:extLst>
              <a:ext uri="{FF2B5EF4-FFF2-40B4-BE49-F238E27FC236}">
                <a16:creationId xmlns:a16="http://schemas.microsoft.com/office/drawing/2014/main" id="{D5F54402-7F7C-A426-9B61-AEF88B3AB341}"/>
              </a:ext>
            </a:extLst>
          </p:cNvPr>
          <p:cNvSpPr txBox="1"/>
          <p:nvPr/>
        </p:nvSpPr>
        <p:spPr>
          <a:xfrm>
            <a:off x="1538453" y="2290074"/>
            <a:ext cx="14564265" cy="5693866"/>
          </a:xfrm>
          <a:prstGeom prst="rect">
            <a:avLst/>
          </a:prstGeom>
          <a:noFill/>
        </p:spPr>
        <p:txBody>
          <a:bodyPr wrap="square">
            <a:spAutoFit/>
          </a:bodyPr>
          <a:lstStyle/>
          <a:p>
            <a:r>
              <a:rPr lang="en-US" sz="2800" dirty="0">
                <a:solidFill>
                  <a:srgbClr val="744926"/>
                </a:solidFill>
                <a:latin typeface="Montserrat Classic" panose="020B0604020202020204" charset="0"/>
                <a:cs typeface="Montserrat Classic" panose="020B0604020202020204" charset="0"/>
              </a:rPr>
              <a:t>Financial institutions like Banks, Housing Finance Companies, and Non-Banking Financial Companies (NBFCs) operate across rural, semi-urban, and urban areas, offering various types of loans such as housing, personal, and business loans. To assess customer eligibility for these loans, decision tree models are commonly used. However, the existing system has several drawbacks. Decision trees may lack accuracy, leading to incorrect lending decisions, and are prone to overfitting, especially with imbalanced data. Interpretability can be challenging, and these models may struggle to adapt to changing economic conditions. Moreover, human bias in the decision-making process can introduce inconsistencies and unfair treatment of applicants. Improvements in model accuracy and fairness can be achieved through the integration of advanced machine learning techniques and careful consideration of ethical and regulatory factors in lending practices. And mostly mediators run these algorithms so they give the data to banks or other financial services so the banks make decision to sanction the loan to people.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3" name="Group 23"/>
          <p:cNvGrpSpPr/>
          <p:nvPr/>
        </p:nvGrpSpPr>
        <p:grpSpPr>
          <a:xfrm>
            <a:off x="15112735" y="8140435"/>
            <a:ext cx="4293129" cy="429312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5" name="TextBox 25"/>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dirty="0"/>
            </a:p>
          </p:txBody>
        </p:sp>
      </p:grpSp>
      <p:grpSp>
        <p:nvGrpSpPr>
          <p:cNvPr id="26" name="Group 26"/>
          <p:cNvGrpSpPr/>
          <p:nvPr/>
        </p:nvGrpSpPr>
        <p:grpSpPr>
          <a:xfrm>
            <a:off x="-1474667" y="-1562100"/>
            <a:ext cx="4293129" cy="4293129"/>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0B15E"/>
            </a:solidFill>
            <a:ln cap="sq">
              <a:noFill/>
              <a:prstDash val="solid"/>
              <a:miter/>
            </a:ln>
          </p:spPr>
        </p:sp>
        <p:sp>
          <p:nvSpPr>
            <p:cNvPr id="28" name="TextBox 28"/>
            <p:cNvSpPr txBox="1"/>
            <p:nvPr/>
          </p:nvSpPr>
          <p:spPr>
            <a:xfrm>
              <a:off x="76200" y="47625"/>
              <a:ext cx="660400" cy="688975"/>
            </a:xfrm>
            <a:prstGeom prst="rect">
              <a:avLst/>
            </a:prstGeom>
          </p:spPr>
          <p:txBody>
            <a:bodyPr lIns="50800" tIns="50800" rIns="50800" bIns="50800" rtlCol="0" anchor="ctr"/>
            <a:lstStyle/>
            <a:p>
              <a:pPr marL="0" lvl="0" indent="0" algn="ctr">
                <a:lnSpc>
                  <a:spcPts val="2590"/>
                </a:lnSpc>
                <a:spcBef>
                  <a:spcPct val="0"/>
                </a:spcBef>
              </a:pPr>
              <a:endParaRPr dirty="0"/>
            </a:p>
          </p:txBody>
        </p:sp>
      </p:grpSp>
      <p:sp>
        <p:nvSpPr>
          <p:cNvPr id="29" name="Freeform 29"/>
          <p:cNvSpPr/>
          <p:nvPr/>
        </p:nvSpPr>
        <p:spPr>
          <a:xfrm>
            <a:off x="15389711" y="-1175164"/>
            <a:ext cx="4016153" cy="2203864"/>
          </a:xfrm>
          <a:custGeom>
            <a:avLst/>
            <a:gdLst/>
            <a:ahLst/>
            <a:cxnLst/>
            <a:rect l="l" t="t" r="r" b="b"/>
            <a:pathLst>
              <a:path w="4016153" h="2203864">
                <a:moveTo>
                  <a:pt x="0" y="0"/>
                </a:moveTo>
                <a:lnTo>
                  <a:pt x="4016154" y="0"/>
                </a:lnTo>
                <a:lnTo>
                  <a:pt x="4016154" y="2203864"/>
                </a:lnTo>
                <a:lnTo>
                  <a:pt x="0" y="2203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4" name="Freeform 34"/>
          <p:cNvSpPr/>
          <p:nvPr/>
        </p:nvSpPr>
        <p:spPr>
          <a:xfrm>
            <a:off x="-1474667" y="9379003"/>
            <a:ext cx="4016153" cy="2203864"/>
          </a:xfrm>
          <a:custGeom>
            <a:avLst/>
            <a:gdLst/>
            <a:ahLst/>
            <a:cxnLst/>
            <a:rect l="l" t="t" r="r" b="b"/>
            <a:pathLst>
              <a:path w="4016153" h="2203864">
                <a:moveTo>
                  <a:pt x="0" y="0"/>
                </a:moveTo>
                <a:lnTo>
                  <a:pt x="4016153" y="0"/>
                </a:lnTo>
                <a:lnTo>
                  <a:pt x="4016153" y="2203864"/>
                </a:lnTo>
                <a:lnTo>
                  <a:pt x="0" y="22038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7" name="TextBox 2">
            <a:extLst>
              <a:ext uri="{FF2B5EF4-FFF2-40B4-BE49-F238E27FC236}">
                <a16:creationId xmlns:a16="http://schemas.microsoft.com/office/drawing/2014/main" id="{9B2DF187-48BC-B984-1429-48FDD5B97286}"/>
              </a:ext>
            </a:extLst>
          </p:cNvPr>
          <p:cNvSpPr txBox="1"/>
          <p:nvPr/>
        </p:nvSpPr>
        <p:spPr>
          <a:xfrm>
            <a:off x="533408" y="964958"/>
            <a:ext cx="7619991" cy="1181606"/>
          </a:xfrm>
          <a:prstGeom prst="rect">
            <a:avLst/>
          </a:prstGeom>
        </p:spPr>
        <p:txBody>
          <a:bodyPr wrap="square" lIns="0" tIns="0" rIns="0" bIns="0" rtlCol="0" anchor="t">
            <a:spAutoFit/>
          </a:bodyPr>
          <a:lstStyle/>
          <a:p>
            <a:pPr marL="0" marR="0" lvl="0" indent="0" algn="ctr" defTabSz="914400" rtl="0" eaLnBrk="1" fontAlgn="auto" latinLnBrk="0" hangingPunct="1">
              <a:lnSpc>
                <a:spcPts val="10080"/>
              </a:lnSpc>
              <a:spcBef>
                <a:spcPct val="0"/>
              </a:spcBef>
              <a:spcAft>
                <a:spcPts val="0"/>
              </a:spcAft>
              <a:buClrTx/>
              <a:buSzTx/>
              <a:buFontTx/>
              <a:buNone/>
              <a:tabLst/>
              <a:defRPr/>
            </a:pPr>
            <a:r>
              <a:rPr lang="en-US" sz="7200" b="1" u="sng" dirty="0">
                <a:solidFill>
                  <a:srgbClr val="865308"/>
                </a:solidFill>
                <a:latin typeface="HK Grotesk Bold"/>
              </a:rPr>
              <a:t>Proposed</a:t>
            </a:r>
            <a:r>
              <a:rPr kumimoji="0" lang="en-US" sz="7200" b="1" i="0" u="sng" strike="noStrike" kern="1200" cap="none" spc="0" normalizeH="0" baseline="0" noProof="0" dirty="0">
                <a:ln>
                  <a:noFill/>
                </a:ln>
                <a:solidFill>
                  <a:srgbClr val="865308"/>
                </a:solidFill>
                <a:effectLst/>
                <a:uLnTx/>
                <a:uFillTx/>
                <a:latin typeface="HK Grotesk Bold"/>
                <a:ea typeface="+mn-ea"/>
                <a:cs typeface="+mn-cs"/>
              </a:rPr>
              <a:t> System </a:t>
            </a:r>
          </a:p>
        </p:txBody>
      </p:sp>
      <p:sp>
        <p:nvSpPr>
          <p:cNvPr id="38" name="TextBox 3">
            <a:extLst>
              <a:ext uri="{FF2B5EF4-FFF2-40B4-BE49-F238E27FC236}">
                <a16:creationId xmlns:a16="http://schemas.microsoft.com/office/drawing/2014/main" id="{388EB67C-1739-5F3F-7F3C-F34562DE90F4}"/>
              </a:ext>
            </a:extLst>
          </p:cNvPr>
          <p:cNvSpPr txBox="1"/>
          <p:nvPr/>
        </p:nvSpPr>
        <p:spPr>
          <a:xfrm>
            <a:off x="1295400" y="2580100"/>
            <a:ext cx="15037411" cy="6970306"/>
          </a:xfrm>
          <a:prstGeom prst="rect">
            <a:avLst/>
          </a:prstGeom>
        </p:spPr>
        <p:txBody>
          <a:bodyPr wrap="square" lIns="0" tIns="0" rIns="0" bIns="0" rtlCol="0" anchor="t">
            <a:spAutoFit/>
          </a:bodyPr>
          <a:lstStyle/>
          <a:p>
            <a:pPr algn="just">
              <a:lnSpc>
                <a:spcPts val="3919"/>
              </a:lnSpc>
              <a:spcBef>
                <a:spcPct val="0"/>
              </a:spcBef>
              <a:defRPr/>
            </a:pPr>
            <a:r>
              <a:rPr kumimoji="0" lang="en-US" sz="3200" b="0" i="0" u="none" strike="noStrike" kern="1200" cap="none" spc="0" normalizeH="0" baseline="0" noProof="0" dirty="0">
                <a:ln>
                  <a:noFill/>
                </a:ln>
                <a:solidFill>
                  <a:srgbClr val="744926"/>
                </a:solidFill>
                <a:effectLst/>
                <a:uLnTx/>
                <a:uFillTx/>
                <a:latin typeface="Montserrat Classic Bold" panose="020B0604020202020204" charset="0"/>
                <a:ea typeface="+mn-ea"/>
                <a:cs typeface="Montserrat Classic Bold" panose="020B0604020202020204" charset="0"/>
              </a:rPr>
              <a:t>	</a:t>
            </a:r>
            <a:r>
              <a:rPr lang="en-US" sz="3200" dirty="0">
                <a:solidFill>
                  <a:srgbClr val="744926"/>
                </a:solidFill>
                <a:latin typeface="Montserrat Classic" panose="020B0604020202020204" charset="0"/>
                <a:cs typeface="Montserrat Classic" panose="020B0604020202020204" charset="0"/>
              </a:rPr>
              <a:t>This project leverages the Random Forest machine learning algorithm to automate loan eligibility prediction based on diverse customer attributes within a dataset. Attributes encompass factors such as Gender, marital status, qualification, annual income, loan amount, and credit history. Random Forest efficiently identifies segments of eligible customers, enabling focused attention from financial institutions. Its strength lies in classifying data and establishing clear distinctions between categories. However, achieving high prediction accuracy hinges on factors like dataset quality, strategic feature selection, and meticulous model tuning. Despite Random Forest's proficiency with complex datasets and nonlinear relationships, sustaining accuracy necessitates continuous efforts in data preprocessing, feature engineering, and model validation. This automated approach significantly streamlines the loan application process, benefiting both customers and financial institutions alike</a:t>
            </a:r>
            <a:r>
              <a:rPr lang="en-US" sz="3200" dirty="0">
                <a:latin typeface="Montserrat Classic" panose="020B0604020202020204" charset="0"/>
                <a:cs typeface="Montserrat Classic" panose="020B0604020202020204" charset="0"/>
              </a:rPr>
              <a:t>.</a:t>
            </a:r>
            <a:endParaRPr lang="en-IN" sz="3200" dirty="0">
              <a:latin typeface="Montserrat Classic" panose="020B0604020202020204" charset="0"/>
              <a:cs typeface="Montserrat Classic" panose="020B0604020202020204" charset="0"/>
            </a:endParaRPr>
          </a:p>
          <a:p>
            <a:pPr marL="0" marR="0" lvl="0" indent="0" algn="just" defTabSz="914400" rtl="0" eaLnBrk="1" fontAlgn="auto" latinLnBrk="0" hangingPunct="1">
              <a:lnSpc>
                <a:spcPts val="3919"/>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744926"/>
                </a:solidFill>
                <a:effectLst/>
                <a:uLnTx/>
                <a:uFillTx/>
                <a:latin typeface="Montserrat Classic Bold" panose="020B0604020202020204" charset="0"/>
                <a:ea typeface="+mn-ea"/>
                <a:cs typeface="Montserrat Classic Bold" panose="020B0604020202020204" charset="0"/>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6" name="Group 6"/>
          <p:cNvGrpSpPr/>
          <p:nvPr/>
        </p:nvGrpSpPr>
        <p:grpSpPr>
          <a:xfrm>
            <a:off x="17009643" y="-17656"/>
            <a:ext cx="3086100" cy="10287000"/>
            <a:chOff x="0" y="0"/>
            <a:chExt cx="812800" cy="2709333"/>
          </a:xfrm>
        </p:grpSpPr>
        <p:sp>
          <p:nvSpPr>
            <p:cNvPr id="7" name="Freeform 7"/>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EF5241"/>
            </a:solidFill>
          </p:spPr>
        </p:sp>
        <p:sp>
          <p:nvSpPr>
            <p:cNvPr id="8" name="TextBox 8"/>
            <p:cNvSpPr txBox="1"/>
            <p:nvPr/>
          </p:nvSpPr>
          <p:spPr>
            <a:xfrm>
              <a:off x="0" y="-28575"/>
              <a:ext cx="812800" cy="2737908"/>
            </a:xfrm>
            <a:prstGeom prst="rect">
              <a:avLst/>
            </a:prstGeom>
          </p:spPr>
          <p:txBody>
            <a:bodyPr lIns="50800" tIns="50800" rIns="50800" bIns="50800" rtlCol="0" anchor="ctr"/>
            <a:lstStyle/>
            <a:p>
              <a:pPr algn="ctr">
                <a:lnSpc>
                  <a:spcPts val="2590"/>
                </a:lnSpc>
              </a:pPr>
              <a:endParaRPr dirty="0"/>
            </a:p>
          </p:txBody>
        </p:sp>
      </p:grpSp>
      <p:grpSp>
        <p:nvGrpSpPr>
          <p:cNvPr id="27" name="Group 2">
            <a:extLst>
              <a:ext uri="{FF2B5EF4-FFF2-40B4-BE49-F238E27FC236}">
                <a16:creationId xmlns:a16="http://schemas.microsoft.com/office/drawing/2014/main" id="{20E97FE4-84A3-E39D-9D68-D98CFAE918BF}"/>
              </a:ext>
            </a:extLst>
          </p:cNvPr>
          <p:cNvGrpSpPr/>
          <p:nvPr/>
        </p:nvGrpSpPr>
        <p:grpSpPr>
          <a:xfrm>
            <a:off x="9144000" y="3352998"/>
            <a:ext cx="355600" cy="2933700"/>
            <a:chOff x="0" y="0"/>
            <a:chExt cx="93656" cy="772662"/>
          </a:xfrm>
          <a:solidFill>
            <a:srgbClr val="352111"/>
          </a:solidFill>
        </p:grpSpPr>
        <p:sp>
          <p:nvSpPr>
            <p:cNvPr id="28" name="Freeform 3">
              <a:extLst>
                <a:ext uri="{FF2B5EF4-FFF2-40B4-BE49-F238E27FC236}">
                  <a16:creationId xmlns:a16="http://schemas.microsoft.com/office/drawing/2014/main" id="{D3A48B67-0342-2F93-BEF5-85F7E2624A82}"/>
                </a:ext>
              </a:extLst>
            </p:cNvPr>
            <p:cNvSpPr/>
            <p:nvPr/>
          </p:nvSpPr>
          <p:spPr>
            <a:xfrm>
              <a:off x="0" y="0"/>
              <a:ext cx="93656" cy="772662"/>
            </a:xfrm>
            <a:custGeom>
              <a:avLst/>
              <a:gdLst/>
              <a:ahLst/>
              <a:cxnLst/>
              <a:rect l="l" t="t" r="r" b="b"/>
              <a:pathLst>
                <a:path w="93656" h="772662">
                  <a:moveTo>
                    <a:pt x="0" y="0"/>
                  </a:moveTo>
                  <a:lnTo>
                    <a:pt x="93656" y="0"/>
                  </a:lnTo>
                  <a:lnTo>
                    <a:pt x="93656" y="772662"/>
                  </a:lnTo>
                  <a:lnTo>
                    <a:pt x="0" y="772662"/>
                  </a:lnTo>
                  <a:close/>
                </a:path>
              </a:pathLst>
            </a:custGeom>
            <a:grpFill/>
          </p:spPr>
        </p:sp>
        <p:sp>
          <p:nvSpPr>
            <p:cNvPr id="29" name="TextBox 4">
              <a:extLst>
                <a:ext uri="{FF2B5EF4-FFF2-40B4-BE49-F238E27FC236}">
                  <a16:creationId xmlns:a16="http://schemas.microsoft.com/office/drawing/2014/main" id="{832BA91C-CFB6-FC20-22A0-E99968C20483}"/>
                </a:ext>
              </a:extLst>
            </p:cNvPr>
            <p:cNvSpPr txBox="1"/>
            <p:nvPr/>
          </p:nvSpPr>
          <p:spPr>
            <a:xfrm>
              <a:off x="0" y="-47625"/>
              <a:ext cx="93656" cy="820287"/>
            </a:xfrm>
            <a:prstGeom prst="rect">
              <a:avLst/>
            </a:prstGeom>
            <a:grpFill/>
          </p:spPr>
          <p:txBody>
            <a:bodyPr lIns="50800" tIns="50800" rIns="50800" bIns="50800" rtlCol="0" anchor="ctr"/>
            <a:lstStyle/>
            <a:p>
              <a:pPr algn="ctr">
                <a:lnSpc>
                  <a:spcPts val="3499"/>
                </a:lnSpc>
              </a:pPr>
              <a:endParaRPr dirty="0"/>
            </a:p>
          </p:txBody>
        </p:sp>
      </p:grpSp>
      <p:sp>
        <p:nvSpPr>
          <p:cNvPr id="30" name="TextBox 5">
            <a:extLst>
              <a:ext uri="{FF2B5EF4-FFF2-40B4-BE49-F238E27FC236}">
                <a16:creationId xmlns:a16="http://schemas.microsoft.com/office/drawing/2014/main" id="{9EC04B2B-B398-E300-18E9-CE4243379825}"/>
              </a:ext>
            </a:extLst>
          </p:cNvPr>
          <p:cNvSpPr txBox="1"/>
          <p:nvPr/>
        </p:nvSpPr>
        <p:spPr>
          <a:xfrm>
            <a:off x="868113" y="2019300"/>
            <a:ext cx="6937959" cy="1359603"/>
          </a:xfrm>
          <a:prstGeom prst="rect">
            <a:avLst/>
          </a:prstGeom>
        </p:spPr>
        <p:txBody>
          <a:bodyPr lIns="0" tIns="0" rIns="0" bIns="0" rtlCol="0" anchor="t">
            <a:spAutoFit/>
          </a:bodyPr>
          <a:lstStyle/>
          <a:p>
            <a:pPr>
              <a:lnSpc>
                <a:spcPts val="5160"/>
              </a:lnSpc>
            </a:pPr>
            <a:r>
              <a:rPr lang="en-US" sz="6600" dirty="0">
                <a:solidFill>
                  <a:srgbClr val="744926"/>
                </a:solidFill>
                <a:latin typeface="HK Grotesk Bold" panose="020B0604020202020204" charset="0"/>
              </a:rPr>
              <a:t>Software</a:t>
            </a:r>
            <a:r>
              <a:rPr lang="en-US" sz="5400" spc="-60" dirty="0">
                <a:solidFill>
                  <a:srgbClr val="744926"/>
                </a:solidFill>
                <a:latin typeface="HK Grotesk Bold" panose="020B0604020202020204" charset="0"/>
              </a:rPr>
              <a:t> </a:t>
            </a:r>
            <a:r>
              <a:rPr lang="en-US" sz="6600" dirty="0">
                <a:solidFill>
                  <a:srgbClr val="744926"/>
                </a:solidFill>
                <a:latin typeface="HK Grotesk Bold" panose="020B0604020202020204" charset="0"/>
              </a:rPr>
              <a:t>Requirements</a:t>
            </a:r>
            <a:r>
              <a:rPr lang="en-US" sz="5400" spc="-60" dirty="0">
                <a:solidFill>
                  <a:srgbClr val="744926"/>
                </a:solidFill>
                <a:latin typeface="HK Grotesk Bold" panose="020B0604020202020204" charset="0"/>
              </a:rPr>
              <a:t> </a:t>
            </a:r>
          </a:p>
        </p:txBody>
      </p:sp>
      <p:sp>
        <p:nvSpPr>
          <p:cNvPr id="32" name="TextBox 5">
            <a:extLst>
              <a:ext uri="{FF2B5EF4-FFF2-40B4-BE49-F238E27FC236}">
                <a16:creationId xmlns:a16="http://schemas.microsoft.com/office/drawing/2014/main" id="{ECDDC5D9-6A5A-D7D4-AE86-C6C14DE41D2A}"/>
              </a:ext>
            </a:extLst>
          </p:cNvPr>
          <p:cNvSpPr txBox="1"/>
          <p:nvPr/>
        </p:nvSpPr>
        <p:spPr>
          <a:xfrm>
            <a:off x="10481928" y="2019300"/>
            <a:ext cx="6937959" cy="1359603"/>
          </a:xfrm>
          <a:prstGeom prst="rect">
            <a:avLst/>
          </a:prstGeom>
        </p:spPr>
        <p:txBody>
          <a:bodyPr lIns="0" tIns="0" rIns="0" bIns="0" rtlCol="0" anchor="t">
            <a:spAutoFit/>
          </a:bodyPr>
          <a:lstStyle/>
          <a:p>
            <a:pPr>
              <a:lnSpc>
                <a:spcPts val="5160"/>
              </a:lnSpc>
            </a:pPr>
            <a:r>
              <a:rPr lang="en-US" sz="6600" dirty="0">
                <a:solidFill>
                  <a:srgbClr val="744926"/>
                </a:solidFill>
                <a:latin typeface="HK Grotesk Bold" panose="020B0604020202020204" charset="0"/>
              </a:rPr>
              <a:t>Hardware</a:t>
            </a:r>
            <a:r>
              <a:rPr lang="en-US" sz="5400" spc="-60" dirty="0">
                <a:solidFill>
                  <a:srgbClr val="744926"/>
                </a:solidFill>
                <a:latin typeface="HK Grotesk Bold" panose="020B0604020202020204" charset="0"/>
              </a:rPr>
              <a:t> </a:t>
            </a:r>
            <a:r>
              <a:rPr lang="en-US" sz="6600" dirty="0">
                <a:solidFill>
                  <a:srgbClr val="744926"/>
                </a:solidFill>
                <a:latin typeface="HK Grotesk Bold" panose="020B0604020202020204" charset="0"/>
              </a:rPr>
              <a:t>Requirements</a:t>
            </a:r>
            <a:r>
              <a:rPr lang="en-US" sz="5400" spc="-60" dirty="0">
                <a:solidFill>
                  <a:srgbClr val="744926"/>
                </a:solidFill>
                <a:latin typeface="HK Grotesk Bold" panose="020B0604020202020204" charset="0"/>
              </a:rPr>
              <a:t> </a:t>
            </a:r>
          </a:p>
        </p:txBody>
      </p:sp>
      <p:sp>
        <p:nvSpPr>
          <p:cNvPr id="33" name="TextBox 32">
            <a:extLst>
              <a:ext uri="{FF2B5EF4-FFF2-40B4-BE49-F238E27FC236}">
                <a16:creationId xmlns:a16="http://schemas.microsoft.com/office/drawing/2014/main" id="{C84F5C23-5FB8-DC73-C713-303719F681D3}"/>
              </a:ext>
            </a:extLst>
          </p:cNvPr>
          <p:cNvSpPr txBox="1"/>
          <p:nvPr/>
        </p:nvSpPr>
        <p:spPr>
          <a:xfrm>
            <a:off x="10481928" y="4265824"/>
            <a:ext cx="6937958" cy="1877437"/>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solidFill>
                  <a:srgbClr val="744926"/>
                </a:solidFill>
                <a:latin typeface="Montserrat Classic" panose="020B0604020202020204" charset="0"/>
                <a:cs typeface="Montserrat Classic" panose="020B0604020202020204" charset="0"/>
              </a:rPr>
              <a:t>Operating system	: windows, </a:t>
            </a:r>
            <a:r>
              <a:rPr lang="en-US" sz="2400" dirty="0" err="1">
                <a:solidFill>
                  <a:srgbClr val="744926"/>
                </a:solidFill>
                <a:latin typeface="Montserrat Classic" panose="020B0604020202020204" charset="0"/>
                <a:cs typeface="Montserrat Classic" panose="020B0604020202020204" charset="0"/>
              </a:rPr>
              <a:t>linux</a:t>
            </a:r>
            <a:endParaRPr lang="en-US" sz="2400" dirty="0">
              <a:solidFill>
                <a:srgbClr val="744926"/>
              </a:solidFill>
              <a:latin typeface="Montserrat Classic" panose="020B0604020202020204" charset="0"/>
              <a:cs typeface="Montserrat Classic" panose="020B0604020202020204" charset="0"/>
            </a:endParaRPr>
          </a:p>
          <a:p>
            <a:pPr marL="285750" indent="-285750" algn="just">
              <a:buFont typeface="Arial" panose="020B0604020202020204" pitchFamily="34" charset="0"/>
              <a:buChar char="•"/>
            </a:pPr>
            <a:r>
              <a:rPr lang="en-US" sz="2400" dirty="0">
                <a:solidFill>
                  <a:srgbClr val="744926"/>
                </a:solidFill>
                <a:latin typeface="Montserrat Classic" panose="020B0604020202020204" charset="0"/>
                <a:cs typeface="Montserrat Classic" panose="020B0604020202020204" charset="0"/>
              </a:rPr>
              <a:t>Processor 		: minimum intel i3</a:t>
            </a:r>
          </a:p>
          <a:p>
            <a:pPr marL="285750" indent="-285750" algn="just">
              <a:buFont typeface="Arial" panose="020B0604020202020204" pitchFamily="34" charset="0"/>
              <a:buChar char="•"/>
            </a:pPr>
            <a:r>
              <a:rPr lang="en-US" sz="2400" dirty="0">
                <a:solidFill>
                  <a:srgbClr val="744926"/>
                </a:solidFill>
                <a:latin typeface="Montserrat Classic" panose="020B0604020202020204" charset="0"/>
                <a:cs typeface="Montserrat Classic" panose="020B0604020202020204" charset="0"/>
              </a:rPr>
              <a:t>Ram			: minimum 4 GB</a:t>
            </a:r>
          </a:p>
          <a:p>
            <a:pPr marL="285750" indent="-285750" algn="just">
              <a:buFont typeface="Arial" panose="020B0604020202020204" pitchFamily="34" charset="0"/>
              <a:buChar char="•"/>
            </a:pPr>
            <a:r>
              <a:rPr lang="en-US" sz="2400" dirty="0">
                <a:solidFill>
                  <a:srgbClr val="744926"/>
                </a:solidFill>
                <a:latin typeface="Montserrat Classic" panose="020B0604020202020204" charset="0"/>
                <a:cs typeface="Montserrat Classic" panose="020B0604020202020204" charset="0"/>
              </a:rPr>
              <a:t>Hard Disk		: minimum 250 GB</a:t>
            </a:r>
          </a:p>
          <a:p>
            <a:endParaRPr lang="en-US" sz="2000" dirty="0">
              <a:solidFill>
                <a:srgbClr val="744926"/>
              </a:solidFill>
              <a:latin typeface="Montserrat Classic" panose="020B0604020202020204" charset="0"/>
            </a:endParaRPr>
          </a:p>
        </p:txBody>
      </p:sp>
      <p:sp>
        <p:nvSpPr>
          <p:cNvPr id="5" name="TextBox 4">
            <a:extLst>
              <a:ext uri="{FF2B5EF4-FFF2-40B4-BE49-F238E27FC236}">
                <a16:creationId xmlns:a16="http://schemas.microsoft.com/office/drawing/2014/main" id="{B17D15D0-8CC8-4DAE-0C09-E74F2DDCBACA}"/>
              </a:ext>
            </a:extLst>
          </p:cNvPr>
          <p:cNvSpPr txBox="1"/>
          <p:nvPr/>
        </p:nvSpPr>
        <p:spPr>
          <a:xfrm>
            <a:off x="377241" y="3744516"/>
            <a:ext cx="7547559" cy="1938992"/>
          </a:xfrm>
          <a:prstGeom prst="rect">
            <a:avLst/>
          </a:prstGeom>
          <a:noFill/>
        </p:spPr>
        <p:txBody>
          <a:bodyPr wrap="square">
            <a:spAutoFit/>
          </a:bodyPr>
          <a:lstStyle/>
          <a:p>
            <a:pPr algn="just"/>
            <a:endParaRPr lang="en-US" sz="2400" dirty="0">
              <a:solidFill>
                <a:srgbClr val="744926"/>
              </a:solidFill>
              <a:latin typeface="Montserrat Classic" panose="020B0604020202020204" charset="0"/>
              <a:cs typeface="Montserrat Classic" panose="020B0604020202020204" charset="0"/>
            </a:endParaRPr>
          </a:p>
          <a:p>
            <a:pPr marL="285750" indent="-285750" algn="just">
              <a:buFont typeface="Arial" panose="020B0604020202020204" pitchFamily="34" charset="0"/>
              <a:buChar char="•"/>
            </a:pPr>
            <a:r>
              <a:rPr lang="en-US" sz="2400" dirty="0">
                <a:solidFill>
                  <a:srgbClr val="744926"/>
                </a:solidFill>
                <a:latin typeface="Montserrat Classic" panose="020B0604020202020204" charset="0"/>
                <a:cs typeface="Montserrat Classic" panose="020B0604020202020204" charset="0"/>
              </a:rPr>
              <a:t>OS			: Windows or Linux</a:t>
            </a:r>
          </a:p>
          <a:p>
            <a:pPr marL="285750" indent="-285750" algn="just">
              <a:buFont typeface="Arial" panose="020B0604020202020204" pitchFamily="34" charset="0"/>
              <a:buChar char="•"/>
            </a:pPr>
            <a:r>
              <a:rPr lang="en-US" sz="2400" dirty="0">
                <a:solidFill>
                  <a:srgbClr val="744926"/>
                </a:solidFill>
                <a:latin typeface="Montserrat Classic" panose="020B0604020202020204" charset="0"/>
                <a:cs typeface="Montserrat Classic" panose="020B0604020202020204" charset="0"/>
              </a:rPr>
              <a:t>Python  IDE 	: python 2.7.x and above</a:t>
            </a:r>
          </a:p>
          <a:p>
            <a:pPr marL="285750" indent="-285750" algn="just">
              <a:buFont typeface="Arial" panose="020B0604020202020204" pitchFamily="34" charset="0"/>
              <a:buChar char="•"/>
            </a:pPr>
            <a:r>
              <a:rPr lang="en-US" sz="2400" dirty="0">
                <a:solidFill>
                  <a:srgbClr val="744926"/>
                </a:solidFill>
                <a:latin typeface="Montserrat Classic" panose="020B0604020202020204" charset="0"/>
                <a:cs typeface="Montserrat Classic" panose="020B0604020202020204" charset="0"/>
              </a:rPr>
              <a:t>Tool		    : </a:t>
            </a:r>
            <a:r>
              <a:rPr lang="en-US" sz="2400" dirty="0" err="1">
                <a:solidFill>
                  <a:srgbClr val="744926"/>
                </a:solidFill>
                <a:latin typeface="Montserrat Classic" panose="020B0604020202020204" charset="0"/>
                <a:cs typeface="Montserrat Classic" panose="020B0604020202020204" charset="0"/>
              </a:rPr>
              <a:t>Jupyter</a:t>
            </a:r>
            <a:r>
              <a:rPr lang="en-US" sz="2400" dirty="0">
                <a:solidFill>
                  <a:srgbClr val="744926"/>
                </a:solidFill>
                <a:latin typeface="Montserrat Classic" panose="020B0604020202020204" charset="0"/>
                <a:cs typeface="Montserrat Classic" panose="020B0604020202020204" charset="0"/>
              </a:rPr>
              <a:t> notebook OR Google </a:t>
            </a:r>
            <a:r>
              <a:rPr lang="en-US" sz="2400" dirty="0" err="1">
                <a:solidFill>
                  <a:srgbClr val="744926"/>
                </a:solidFill>
                <a:latin typeface="Montserrat Classic" panose="020B0604020202020204" charset="0"/>
                <a:cs typeface="Montserrat Classic" panose="020B0604020202020204" charset="0"/>
              </a:rPr>
              <a:t>Colab</a:t>
            </a:r>
            <a:endParaRPr lang="en-US" sz="2400" dirty="0">
              <a:solidFill>
                <a:srgbClr val="744926"/>
              </a:solidFill>
              <a:latin typeface="Montserrat Classic" panose="020B0604020202020204" charset="0"/>
              <a:cs typeface="Montserrat Classic" panose="020B0604020202020204" charset="0"/>
            </a:endParaRPr>
          </a:p>
          <a:p>
            <a:pPr marL="285750" indent="-285750" algn="just">
              <a:buFont typeface="Arial" panose="020B0604020202020204" pitchFamily="34" charset="0"/>
              <a:buChar char="•"/>
            </a:pPr>
            <a:r>
              <a:rPr lang="en-US" sz="2400" dirty="0">
                <a:solidFill>
                  <a:srgbClr val="744926"/>
                </a:solidFill>
                <a:latin typeface="Montserrat Classic" panose="020B0604020202020204" charset="0"/>
                <a:cs typeface="Montserrat Classic" panose="020B0604020202020204" charset="0"/>
              </a:rPr>
              <a:t>Language   	:Python Scripting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sp>
        <p:nvSpPr>
          <p:cNvPr id="5" name="Freeform 5"/>
          <p:cNvSpPr/>
          <p:nvPr/>
        </p:nvSpPr>
        <p:spPr>
          <a:xfrm>
            <a:off x="-33454" y="-2552700"/>
            <a:ext cx="9127018" cy="4192872"/>
          </a:xfrm>
          <a:custGeom>
            <a:avLst/>
            <a:gdLst/>
            <a:ahLst/>
            <a:cxnLst/>
            <a:rect l="l" t="t" r="r" b="b"/>
            <a:pathLst>
              <a:path w="1671099" h="1104295">
                <a:moveTo>
                  <a:pt x="0" y="0"/>
                </a:moveTo>
                <a:lnTo>
                  <a:pt x="1671099" y="0"/>
                </a:lnTo>
                <a:lnTo>
                  <a:pt x="1671099" y="1104295"/>
                </a:lnTo>
                <a:lnTo>
                  <a:pt x="0" y="1104295"/>
                </a:lnTo>
                <a:close/>
              </a:path>
            </a:pathLst>
          </a:custGeom>
          <a:solidFill>
            <a:srgbClr val="D29F74"/>
          </a:solidFill>
        </p:spPr>
        <p:txBody>
          <a:bodyPr/>
          <a:lstStyle/>
          <a:p>
            <a:endParaRPr lang="en-IN" dirty="0"/>
          </a:p>
        </p:txBody>
      </p:sp>
      <p:sp>
        <p:nvSpPr>
          <p:cNvPr id="30" name="TextBox 2">
            <a:extLst>
              <a:ext uri="{FF2B5EF4-FFF2-40B4-BE49-F238E27FC236}">
                <a16:creationId xmlns:a16="http://schemas.microsoft.com/office/drawing/2014/main" id="{4C050084-C298-B99F-E264-F0714420AB86}"/>
              </a:ext>
            </a:extLst>
          </p:cNvPr>
          <p:cNvSpPr txBox="1"/>
          <p:nvPr/>
        </p:nvSpPr>
        <p:spPr>
          <a:xfrm>
            <a:off x="258610" y="419100"/>
            <a:ext cx="8428190" cy="1154227"/>
          </a:xfrm>
          <a:prstGeom prst="rect">
            <a:avLst/>
          </a:prstGeom>
        </p:spPr>
        <p:txBody>
          <a:bodyPr wrap="square" lIns="0" tIns="0" rIns="0" bIns="0" rtlCol="0" anchor="t">
            <a:spAutoFit/>
          </a:bodyPr>
          <a:lstStyle/>
          <a:p>
            <a:pPr marL="0" lvl="0" indent="0">
              <a:lnSpc>
                <a:spcPts val="10080"/>
              </a:lnSpc>
              <a:spcBef>
                <a:spcPct val="0"/>
              </a:spcBef>
            </a:pPr>
            <a:r>
              <a:rPr lang="en-US" sz="5400" b="1" u="none" dirty="0">
                <a:solidFill>
                  <a:srgbClr val="744926"/>
                </a:solidFill>
                <a:latin typeface="HK Grotesk Bold"/>
              </a:rPr>
              <a:t>MODULES DESCRIPTION</a:t>
            </a:r>
          </a:p>
        </p:txBody>
      </p:sp>
      <p:sp>
        <p:nvSpPr>
          <p:cNvPr id="31" name="TextBox 30">
            <a:extLst>
              <a:ext uri="{FF2B5EF4-FFF2-40B4-BE49-F238E27FC236}">
                <a16:creationId xmlns:a16="http://schemas.microsoft.com/office/drawing/2014/main" id="{DDCFA942-14E8-ECBF-4B5A-ACC768C6EEF6}"/>
              </a:ext>
            </a:extLst>
          </p:cNvPr>
          <p:cNvSpPr txBox="1"/>
          <p:nvPr/>
        </p:nvSpPr>
        <p:spPr>
          <a:xfrm>
            <a:off x="609600" y="2349814"/>
            <a:ext cx="16459200" cy="7048083"/>
          </a:xfrm>
          <a:prstGeom prst="rect">
            <a:avLst/>
          </a:prstGeom>
          <a:noFill/>
        </p:spPr>
        <p:txBody>
          <a:bodyPr wrap="square" rtlCol="0">
            <a:spAutoFit/>
          </a:bodyPr>
          <a:lstStyle/>
          <a:p>
            <a:r>
              <a:rPr lang="en-IN" sz="3200" b="1" u="sng" dirty="0">
                <a:solidFill>
                  <a:srgbClr val="774B27"/>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Gathering the datasets:</a:t>
            </a:r>
            <a:r>
              <a:rPr lang="en-IN" sz="3200" dirty="0">
                <a:solidFill>
                  <a:srgbClr val="774B27"/>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en-IN" sz="3200" dirty="0">
                <a:solidFill>
                  <a:srgbClr val="774B27"/>
                </a:solidFill>
                <a:latin typeface="Arial" panose="020B0604020202020204" pitchFamily="34" charset="0"/>
                <a:cs typeface="Arial" panose="020B0604020202020204" pitchFamily="34" charset="0"/>
              </a:rPr>
              <a:t>We gather all the  data from the </a:t>
            </a:r>
            <a:r>
              <a:rPr lang="en-IN" sz="3200" dirty="0" err="1">
                <a:solidFill>
                  <a:srgbClr val="774B27"/>
                </a:solidFill>
                <a:latin typeface="Arial" panose="020B0604020202020204" pitchFamily="34" charset="0"/>
                <a:cs typeface="Arial" panose="020B0604020202020204" pitchFamily="34" charset="0"/>
              </a:rPr>
              <a:t>kaggle</a:t>
            </a:r>
            <a:r>
              <a:rPr lang="en-IN" sz="3200" dirty="0">
                <a:solidFill>
                  <a:srgbClr val="774B27"/>
                </a:solidFill>
                <a:latin typeface="Arial" panose="020B0604020202020204" pitchFamily="34" charset="0"/>
                <a:cs typeface="Arial" panose="020B0604020202020204" pitchFamily="34" charset="0"/>
              </a:rPr>
              <a:t> website and upload to the proposed model</a:t>
            </a:r>
          </a:p>
          <a:p>
            <a:endParaRPr lang="en-IN" sz="3200" dirty="0">
              <a:solidFill>
                <a:srgbClr val="774B27"/>
              </a:solidFill>
              <a:latin typeface="Arial" panose="020B0604020202020204" pitchFamily="34" charset="0"/>
              <a:cs typeface="Arial" panose="020B0604020202020204" pitchFamily="34" charset="0"/>
            </a:endParaRPr>
          </a:p>
          <a:p>
            <a:r>
              <a:rPr lang="en-IN" sz="3200" b="1" u="sng" dirty="0">
                <a:solidFill>
                  <a:srgbClr val="774B27"/>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Generate Train &amp; Test Model: </a:t>
            </a:r>
            <a:r>
              <a:rPr lang="en-IN" sz="3200" dirty="0">
                <a:solidFill>
                  <a:srgbClr val="774B27"/>
                </a:solidFill>
                <a:latin typeface="Arial" panose="020B0604020202020204" pitchFamily="34" charset="0"/>
                <a:cs typeface="Arial" panose="020B0604020202020204" pitchFamily="34" charset="0"/>
              </a:rPr>
              <a:t>We have to preprocess the gathered data and then we have to split the data into two parts training data with 80% and test data with 20%</a:t>
            </a:r>
          </a:p>
          <a:p>
            <a:endParaRPr lang="en-IN" sz="3200" dirty="0">
              <a:solidFill>
                <a:srgbClr val="774B27"/>
              </a:solidFill>
              <a:latin typeface="Arial" panose="020B0604020202020204" pitchFamily="34" charset="0"/>
              <a:cs typeface="Arial" panose="020B0604020202020204" pitchFamily="34" charset="0"/>
            </a:endParaRPr>
          </a:p>
          <a:p>
            <a:r>
              <a:rPr lang="en-IN" sz="3200" b="1" u="sng" dirty="0">
                <a:solidFill>
                  <a:srgbClr val="774B27"/>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Run Algorithms: </a:t>
            </a:r>
            <a:r>
              <a:rPr lang="en-IN" sz="3200" dirty="0">
                <a:solidFill>
                  <a:srgbClr val="774B27"/>
                </a:solidFill>
                <a:latin typeface="Arial" panose="020B0604020202020204" pitchFamily="34" charset="0"/>
                <a:cs typeface="Arial" panose="020B0604020202020204" pitchFamily="34" charset="0"/>
              </a:rPr>
              <a:t>For prediction apply the machine learning models on the dataset by splitting the datasets in to 70 to 80 % of training with these models and 30 t0 20 % of testing for predicting</a:t>
            </a:r>
          </a:p>
          <a:p>
            <a:endParaRPr lang="en-IN" sz="3200" dirty="0">
              <a:solidFill>
                <a:srgbClr val="774B27"/>
              </a:solidFill>
              <a:latin typeface="Arial" panose="020B0604020202020204" pitchFamily="34" charset="0"/>
              <a:cs typeface="Arial" panose="020B0604020202020204" pitchFamily="34" charset="0"/>
            </a:endParaRPr>
          </a:p>
          <a:p>
            <a:r>
              <a:rPr lang="en-IN" sz="3200" b="1" u="sng" dirty="0">
                <a:solidFill>
                  <a:srgbClr val="774B27"/>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Obtain the accuracy: </a:t>
            </a:r>
            <a:r>
              <a:rPr lang="en-IN" sz="3200" dirty="0">
                <a:solidFill>
                  <a:srgbClr val="774B27"/>
                </a:solidFill>
                <a:latin typeface="Arial" panose="020B0604020202020204" pitchFamily="34" charset="0"/>
                <a:cs typeface="Arial" panose="020B0604020202020204" pitchFamily="34" charset="0"/>
              </a:rPr>
              <a:t>In this module we will get accuracies </a:t>
            </a:r>
          </a:p>
          <a:p>
            <a:endParaRPr lang="en-IN" sz="3200" dirty="0">
              <a:solidFill>
                <a:srgbClr val="774B27"/>
              </a:solidFill>
              <a:latin typeface="Arial" panose="020B0604020202020204" pitchFamily="34" charset="0"/>
              <a:cs typeface="Arial" panose="020B0604020202020204" pitchFamily="34" charset="0"/>
            </a:endParaRPr>
          </a:p>
          <a:p>
            <a:r>
              <a:rPr lang="en-IN" sz="3200" dirty="0">
                <a:solidFill>
                  <a:srgbClr val="774B27"/>
                </a:solidFill>
                <a:latin typeface="Arial" panose="020B0604020202020204" pitchFamily="34" charset="0"/>
                <a:cs typeface="Arial" panose="020B0604020202020204" pitchFamily="34" charset="0"/>
              </a:rPr>
              <a:t> </a:t>
            </a:r>
            <a:r>
              <a:rPr lang="en-IN" sz="3600" b="1" u="sng" dirty="0">
                <a:solidFill>
                  <a:srgbClr val="774B27"/>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Predict output</a:t>
            </a:r>
            <a:r>
              <a:rPr lang="en-IN" sz="3200" dirty="0">
                <a:solidFill>
                  <a:srgbClr val="774B27"/>
                </a:solidFill>
                <a:latin typeface="Arial" panose="020B0604020202020204" pitchFamily="34" charset="0"/>
                <a:cs typeface="Arial" panose="020B0604020202020204" pitchFamily="34" charset="0"/>
              </a:rPr>
              <a:t>: in this module, we will get output based input data</a:t>
            </a:r>
          </a:p>
          <a:p>
            <a:pPr algn="just"/>
            <a:endParaRPr lang="en-US" sz="3200" dirty="0">
              <a:solidFill>
                <a:srgbClr val="744926"/>
              </a:solidFill>
              <a:latin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EB"/>
        </a:solidFill>
        <a:effectLst/>
      </p:bgPr>
    </p:bg>
    <p:spTree>
      <p:nvGrpSpPr>
        <p:cNvPr id="1" name=""/>
        <p:cNvGrpSpPr/>
        <p:nvPr/>
      </p:nvGrpSpPr>
      <p:grpSpPr>
        <a:xfrm>
          <a:off x="0" y="0"/>
          <a:ext cx="0" cy="0"/>
          <a:chOff x="0" y="0"/>
          <a:chExt cx="0" cy="0"/>
        </a:xfrm>
      </p:grpSpPr>
      <p:grpSp>
        <p:nvGrpSpPr>
          <p:cNvPr id="2" name="Group 2"/>
          <p:cNvGrpSpPr/>
          <p:nvPr/>
        </p:nvGrpSpPr>
        <p:grpSpPr>
          <a:xfrm>
            <a:off x="-422460" y="-1714500"/>
            <a:ext cx="19132920" cy="2701944"/>
            <a:chOff x="0" y="0"/>
            <a:chExt cx="5039123" cy="711623"/>
          </a:xfrm>
        </p:grpSpPr>
        <p:sp>
          <p:nvSpPr>
            <p:cNvPr id="3" name="Freeform 3"/>
            <p:cNvSpPr/>
            <p:nvPr/>
          </p:nvSpPr>
          <p:spPr>
            <a:xfrm>
              <a:off x="0" y="0"/>
              <a:ext cx="5039123" cy="711623"/>
            </a:xfrm>
            <a:custGeom>
              <a:avLst/>
              <a:gdLst/>
              <a:ahLst/>
              <a:cxnLst/>
              <a:rect l="l" t="t" r="r" b="b"/>
              <a:pathLst>
                <a:path w="5039123" h="711623">
                  <a:moveTo>
                    <a:pt x="0" y="0"/>
                  </a:moveTo>
                  <a:lnTo>
                    <a:pt x="5039123" y="0"/>
                  </a:lnTo>
                  <a:lnTo>
                    <a:pt x="5039123" y="711623"/>
                  </a:lnTo>
                  <a:lnTo>
                    <a:pt x="0" y="711623"/>
                  </a:lnTo>
                  <a:close/>
                </a:path>
              </a:pathLst>
            </a:custGeom>
            <a:solidFill>
              <a:srgbClr val="E0B15E"/>
            </a:solidFill>
          </p:spPr>
        </p:sp>
        <p:sp>
          <p:nvSpPr>
            <p:cNvPr id="4" name="TextBox 4"/>
            <p:cNvSpPr txBox="1"/>
            <p:nvPr/>
          </p:nvSpPr>
          <p:spPr>
            <a:xfrm>
              <a:off x="0" y="-28575"/>
              <a:ext cx="5039123" cy="740198"/>
            </a:xfrm>
            <a:prstGeom prst="rect">
              <a:avLst/>
            </a:prstGeom>
          </p:spPr>
          <p:txBody>
            <a:bodyPr lIns="50800" tIns="50800" rIns="50800" bIns="50800" rtlCol="0" anchor="ctr"/>
            <a:lstStyle/>
            <a:p>
              <a:pPr algn="ctr">
                <a:lnSpc>
                  <a:spcPts val="2590"/>
                </a:lnSpc>
              </a:pPr>
              <a:endParaRPr/>
            </a:p>
          </p:txBody>
        </p:sp>
      </p:grpSp>
      <p:grpSp>
        <p:nvGrpSpPr>
          <p:cNvPr id="62" name="Group 62"/>
          <p:cNvGrpSpPr/>
          <p:nvPr/>
        </p:nvGrpSpPr>
        <p:grpSpPr>
          <a:xfrm>
            <a:off x="-641135" y="9791700"/>
            <a:ext cx="19132920" cy="2701944"/>
            <a:chOff x="0" y="0"/>
            <a:chExt cx="5039123" cy="711623"/>
          </a:xfrm>
        </p:grpSpPr>
        <p:sp>
          <p:nvSpPr>
            <p:cNvPr id="63" name="Freeform 63"/>
            <p:cNvSpPr/>
            <p:nvPr/>
          </p:nvSpPr>
          <p:spPr>
            <a:xfrm>
              <a:off x="0" y="0"/>
              <a:ext cx="5039123" cy="711623"/>
            </a:xfrm>
            <a:custGeom>
              <a:avLst/>
              <a:gdLst/>
              <a:ahLst/>
              <a:cxnLst/>
              <a:rect l="l" t="t" r="r" b="b"/>
              <a:pathLst>
                <a:path w="5039123" h="711623">
                  <a:moveTo>
                    <a:pt x="0" y="0"/>
                  </a:moveTo>
                  <a:lnTo>
                    <a:pt x="5039123" y="0"/>
                  </a:lnTo>
                  <a:lnTo>
                    <a:pt x="5039123" y="711623"/>
                  </a:lnTo>
                  <a:lnTo>
                    <a:pt x="0" y="711623"/>
                  </a:lnTo>
                  <a:close/>
                </a:path>
              </a:pathLst>
            </a:custGeom>
            <a:solidFill>
              <a:srgbClr val="E0B15E"/>
            </a:solidFill>
          </p:spPr>
        </p:sp>
        <p:sp>
          <p:nvSpPr>
            <p:cNvPr id="64" name="TextBox 64"/>
            <p:cNvSpPr txBox="1"/>
            <p:nvPr/>
          </p:nvSpPr>
          <p:spPr>
            <a:xfrm>
              <a:off x="0" y="-28575"/>
              <a:ext cx="5039123" cy="740198"/>
            </a:xfrm>
            <a:prstGeom prst="rect">
              <a:avLst/>
            </a:prstGeom>
          </p:spPr>
          <p:txBody>
            <a:bodyPr lIns="50800" tIns="50800" rIns="50800" bIns="50800" rtlCol="0" anchor="ctr"/>
            <a:lstStyle/>
            <a:p>
              <a:pPr algn="ctr">
                <a:lnSpc>
                  <a:spcPts val="2590"/>
                </a:lnSpc>
              </a:pPr>
              <a:endParaRPr/>
            </a:p>
          </p:txBody>
        </p:sp>
      </p:grpSp>
      <p:sp>
        <p:nvSpPr>
          <p:cNvPr id="82" name="Text Box 1">
            <a:extLst>
              <a:ext uri="{FF2B5EF4-FFF2-40B4-BE49-F238E27FC236}">
                <a16:creationId xmlns:a16="http://schemas.microsoft.com/office/drawing/2014/main" id="{79F86595-CD21-FF61-8ECC-32508F86D42B}"/>
              </a:ext>
            </a:extLst>
          </p:cNvPr>
          <p:cNvSpPr txBox="1"/>
          <p:nvPr/>
        </p:nvSpPr>
        <p:spPr>
          <a:xfrm>
            <a:off x="546410" y="357753"/>
            <a:ext cx="4101790" cy="646331"/>
          </a:xfrm>
          <a:prstGeom prst="rect">
            <a:avLst/>
          </a:prstGeom>
          <a:noFill/>
        </p:spPr>
        <p:txBody>
          <a:bodyPr wrap="square" rtlCol="0">
            <a:spAutoFit/>
          </a:bodyPr>
          <a:lstStyle/>
          <a:p>
            <a:r>
              <a:rPr lang="en-GB" altLang="en-US" sz="3600" b="1" dirty="0">
                <a:solidFill>
                  <a:srgbClr val="352111"/>
                </a:solidFill>
              </a:rPr>
              <a:t>ARCHITECTURE</a:t>
            </a:r>
          </a:p>
        </p:txBody>
      </p:sp>
      <p:pic>
        <p:nvPicPr>
          <p:cNvPr id="83" name="Picture 82">
            <a:extLst>
              <a:ext uri="{FF2B5EF4-FFF2-40B4-BE49-F238E27FC236}">
                <a16:creationId xmlns:a16="http://schemas.microsoft.com/office/drawing/2014/main" id="{14A0D1B3-B9F5-45B5-5A09-9ED8426B116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75385" y="1181101"/>
            <a:ext cx="16345816" cy="853666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29"/>
          <p:cNvSpPr/>
          <p:nvPr/>
        </p:nvSpPr>
        <p:spPr>
          <a:xfrm>
            <a:off x="15389711" y="-1175164"/>
            <a:ext cx="4016153" cy="2203864"/>
          </a:xfrm>
          <a:custGeom>
            <a:avLst/>
            <a:gdLst/>
            <a:ahLst/>
            <a:cxnLst/>
            <a:rect l="l" t="t" r="r" b="b"/>
            <a:pathLst>
              <a:path w="4016153" h="2203864">
                <a:moveTo>
                  <a:pt x="0" y="0"/>
                </a:moveTo>
                <a:lnTo>
                  <a:pt x="4016154" y="0"/>
                </a:lnTo>
                <a:lnTo>
                  <a:pt x="4016154"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34"/>
          <p:cNvSpPr/>
          <p:nvPr/>
        </p:nvSpPr>
        <p:spPr>
          <a:xfrm>
            <a:off x="-1550877" y="9421501"/>
            <a:ext cx="4016153" cy="2203864"/>
          </a:xfrm>
          <a:custGeom>
            <a:avLst/>
            <a:gdLst/>
            <a:ahLst/>
            <a:cxnLst/>
            <a:rect l="l" t="t" r="r" b="b"/>
            <a:pathLst>
              <a:path w="4016153" h="2203864">
                <a:moveTo>
                  <a:pt x="0" y="0"/>
                </a:moveTo>
                <a:lnTo>
                  <a:pt x="4016153" y="0"/>
                </a:lnTo>
                <a:lnTo>
                  <a:pt x="4016153" y="2203864"/>
                </a:lnTo>
                <a:lnTo>
                  <a:pt x="0" y="220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 Box 2">
            <a:extLst>
              <a:ext uri="{FF2B5EF4-FFF2-40B4-BE49-F238E27FC236}">
                <a16:creationId xmlns:a16="http://schemas.microsoft.com/office/drawing/2014/main" id="{2C90587A-E360-B97D-2BF5-200B0AF9FAE7}"/>
              </a:ext>
            </a:extLst>
          </p:cNvPr>
          <p:cNvSpPr txBox="1"/>
          <p:nvPr/>
        </p:nvSpPr>
        <p:spPr>
          <a:xfrm>
            <a:off x="457200" y="495300"/>
            <a:ext cx="4495800" cy="540385"/>
          </a:xfrm>
          <a:prstGeom prst="rect">
            <a:avLst/>
          </a:prstGeom>
          <a:noFill/>
        </p:spPr>
        <p:txBody>
          <a:bodyPr wrap="square" rtlCol="0">
            <a:noAutofit/>
          </a:bodyPr>
          <a:lstStyle/>
          <a:p>
            <a:pPr algn="ctr"/>
            <a:r>
              <a:rPr lang="en-GB" altLang="en-US" sz="3200" b="1" dirty="0" err="1">
                <a:solidFill>
                  <a:srgbClr val="744926"/>
                </a:solidFill>
                <a:sym typeface="+mn-ea"/>
              </a:rPr>
              <a:t>UseCase</a:t>
            </a:r>
            <a:r>
              <a:rPr lang="en-GB" altLang="en-US" sz="3200" b="1" dirty="0">
                <a:solidFill>
                  <a:srgbClr val="744926"/>
                </a:solidFill>
                <a:sym typeface="+mn-ea"/>
              </a:rPr>
              <a:t> Diagrams</a:t>
            </a:r>
            <a:endParaRPr lang="en-GB" altLang="en-US" sz="3200" b="1" dirty="0">
              <a:solidFill>
                <a:srgbClr val="744926"/>
              </a:solidFill>
            </a:endParaRPr>
          </a:p>
          <a:p>
            <a:pPr algn="ctr"/>
            <a:endParaRPr lang="en-GB" altLang="en-US" sz="3200" b="1" dirty="0">
              <a:solidFill>
                <a:srgbClr val="744926"/>
              </a:solidFill>
            </a:endParaRPr>
          </a:p>
          <a:p>
            <a:endParaRPr lang="en-US" sz="3200" dirty="0">
              <a:solidFill>
                <a:srgbClr val="744926"/>
              </a:solidFill>
            </a:endParaRPr>
          </a:p>
        </p:txBody>
      </p:sp>
      <p:pic>
        <p:nvPicPr>
          <p:cNvPr id="5" name="Picture 4">
            <a:extLst>
              <a:ext uri="{FF2B5EF4-FFF2-40B4-BE49-F238E27FC236}">
                <a16:creationId xmlns:a16="http://schemas.microsoft.com/office/drawing/2014/main" id="{9C852728-5CD0-A6B0-F532-F106A98182E4}"/>
              </a:ext>
            </a:extLst>
          </p:cNvPr>
          <p:cNvPicPr>
            <a:picLocks noChangeAspect="1"/>
          </p:cNvPicPr>
          <p:nvPr/>
        </p:nvPicPr>
        <p:blipFill>
          <a:blip r:embed="rId4"/>
          <a:stretch>
            <a:fillRect/>
          </a:stretch>
        </p:blipFill>
        <p:spPr>
          <a:xfrm>
            <a:off x="1338669" y="1409700"/>
            <a:ext cx="16088539" cy="7696200"/>
          </a:xfrm>
          <a:prstGeom prst="rect">
            <a:avLst/>
          </a:prstGeom>
        </p:spPr>
      </p:pic>
    </p:spTree>
    <p:extLst>
      <p:ext uri="{BB962C8B-B14F-4D97-AF65-F5344CB8AC3E}">
        <p14:creationId xmlns:p14="http://schemas.microsoft.com/office/powerpoint/2010/main" val="33754865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TotalTime>
  <Words>1666</Words>
  <Application>Microsoft Office PowerPoint</Application>
  <PresentationFormat>Custom</PresentationFormat>
  <Paragraphs>147</Paragraphs>
  <Slides>33</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Arial</vt:lpstr>
      <vt:lpstr>Calibri</vt:lpstr>
      <vt:lpstr>Segoe UI Black</vt:lpstr>
      <vt:lpstr>Montserrat Classic Bold</vt:lpstr>
      <vt:lpstr>DM Sans</vt:lpstr>
      <vt:lpstr>HK Grotesk Light</vt:lpstr>
      <vt:lpstr>HK Grotesk Bold</vt:lpstr>
      <vt:lpstr>Times New Roman</vt:lpstr>
      <vt:lpstr>Calibri Light</vt:lpstr>
      <vt:lpstr>Montserrat Classic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Minimal Professional Business Project Presentation</dc:title>
  <dc:creator>kaveri muthyala</dc:creator>
  <cp:lastModifiedBy>kaveri muthyala</cp:lastModifiedBy>
  <cp:revision>55</cp:revision>
  <dcterms:created xsi:type="dcterms:W3CDTF">2006-08-16T00:00:00Z</dcterms:created>
  <dcterms:modified xsi:type="dcterms:W3CDTF">2024-05-15T06:46:50Z</dcterms:modified>
  <dc:identifier>DAGEvq7V-L8</dc:identifier>
</cp:coreProperties>
</file>